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9"/>
  </p:notesMasterIdLst>
  <p:handoutMasterIdLst>
    <p:handoutMasterId r:id="rId40"/>
  </p:handoutMasterIdLst>
  <p:sldIdLst>
    <p:sldId id="256" r:id="rId5"/>
    <p:sldId id="257" r:id="rId6"/>
    <p:sldId id="258" r:id="rId7"/>
    <p:sldId id="259" r:id="rId8"/>
    <p:sldId id="260" r:id="rId9"/>
    <p:sldId id="261" r:id="rId10"/>
    <p:sldId id="262" r:id="rId11"/>
    <p:sldId id="263" r:id="rId12"/>
    <p:sldId id="264" r:id="rId13"/>
    <p:sldId id="266" r:id="rId14"/>
    <p:sldId id="267" r:id="rId15"/>
    <p:sldId id="265" r:id="rId16"/>
    <p:sldId id="268" r:id="rId17"/>
    <p:sldId id="269" r:id="rId18"/>
    <p:sldId id="270" r:id="rId19"/>
    <p:sldId id="271" r:id="rId20"/>
    <p:sldId id="272" r:id="rId21"/>
    <p:sldId id="274" r:id="rId22"/>
    <p:sldId id="273" r:id="rId23"/>
    <p:sldId id="275" r:id="rId24"/>
    <p:sldId id="276" r:id="rId25"/>
    <p:sldId id="277" r:id="rId26"/>
    <p:sldId id="278" r:id="rId27"/>
    <p:sldId id="279" r:id="rId28"/>
    <p:sldId id="280" r:id="rId29"/>
    <p:sldId id="281" r:id="rId30"/>
    <p:sldId id="282" r:id="rId31"/>
    <p:sldId id="283" r:id="rId32"/>
    <p:sldId id="286" r:id="rId33"/>
    <p:sldId id="287" r:id="rId34"/>
    <p:sldId id="291" r:id="rId35"/>
    <p:sldId id="288" r:id="rId36"/>
    <p:sldId id="289" r:id="rId37"/>
    <p:sldId id="290"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8554E8-5D11-49E4-AFA2-784C0F43C2AC}" v="192" dt="2022-11-16T00:49:19.588"/>
    <p1510:client id="{17450C68-1C45-E47F-1372-CEF589258674}" v="125" dt="2022-11-16T08:35:24.673"/>
    <p1510:client id="{B80C1AF7-F8DB-8918-3D58-BF67FC859148}" v="2" dt="2022-11-16T07:13:25.5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7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C9895BD-1866-6661-5EC0-D69F26620DB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8876DBD-5784-1E2A-D3E2-4F8D69BF634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2340158-F695-471F-9F7B-4B72D9EFE5E3}" type="datetimeFigureOut">
              <a:rPr lang="en-US" smtClean="0"/>
              <a:t>11/30/2022</a:t>
            </a:fld>
            <a:endParaRPr lang="en-US"/>
          </a:p>
        </p:txBody>
      </p:sp>
      <p:sp>
        <p:nvSpPr>
          <p:cNvPr id="4" name="Footer Placeholder 3">
            <a:extLst>
              <a:ext uri="{FF2B5EF4-FFF2-40B4-BE49-F238E27FC236}">
                <a16:creationId xmlns:a16="http://schemas.microsoft.com/office/drawing/2014/main" id="{999048E4-8B2A-E728-4215-2A168031FF6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485F88E-9ACC-3FC6-D3ED-0C3D89B3F7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E3650-F9ED-491B-A3DF-128BF6B6230A}" type="slidenum">
              <a:rPr lang="en-US" smtClean="0"/>
              <a:t>‹#›</a:t>
            </a:fld>
            <a:endParaRPr lang="en-US"/>
          </a:p>
        </p:txBody>
      </p:sp>
    </p:spTree>
    <p:extLst>
      <p:ext uri="{BB962C8B-B14F-4D97-AF65-F5344CB8AC3E}">
        <p14:creationId xmlns:p14="http://schemas.microsoft.com/office/powerpoint/2010/main" val="135190793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673E75-E229-4DCB-9B51-EEEEA695AE93}" type="datetimeFigureOut">
              <a:rPr lang="en-US" smtClean="0"/>
              <a:t>11/30/2022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A3EE6D-120D-4CE5-A280-06015473A619}" type="slidenum">
              <a:rPr lang="en-US" smtClean="0"/>
              <a:t>‹#›</a:t>
            </a:fld>
            <a:endParaRPr lang="en-US"/>
          </a:p>
        </p:txBody>
      </p:sp>
    </p:spTree>
    <p:extLst>
      <p:ext uri="{BB962C8B-B14F-4D97-AF65-F5344CB8AC3E}">
        <p14:creationId xmlns:p14="http://schemas.microsoft.com/office/powerpoint/2010/main" val="32404162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E7E15-0912-CA2B-22CE-A83379DB6895}"/>
              </a:ext>
            </a:extLst>
          </p:cNvPr>
          <p:cNvSpPr>
            <a:spLocks noGrp="1"/>
          </p:cNvSpPr>
          <p:nvPr>
            <p:ph type="ctrTitle"/>
          </p:nvPr>
        </p:nvSpPr>
        <p:spPr>
          <a:xfrm>
            <a:off x="1524000" y="1122363"/>
            <a:ext cx="9144000" cy="2387600"/>
          </a:xfrm>
        </p:spPr>
        <p:txBody>
          <a:bodyPr anchor="b">
            <a:normAutofit/>
          </a:bodyPr>
          <a:lstStyle>
            <a:lvl1pPr algn="ctr">
              <a:defRPr sz="4800"/>
            </a:lvl1pPr>
          </a:lstStyle>
          <a:p>
            <a:r>
              <a:rPr lang="en-US"/>
              <a:t>Click to edit Master title style</a:t>
            </a:r>
          </a:p>
        </p:txBody>
      </p:sp>
      <p:sp>
        <p:nvSpPr>
          <p:cNvPr id="3" name="Subtitle 2">
            <a:extLst>
              <a:ext uri="{FF2B5EF4-FFF2-40B4-BE49-F238E27FC236}">
                <a16:creationId xmlns:a16="http://schemas.microsoft.com/office/drawing/2014/main" id="{763BD2EF-2C2B-9530-0D0A-CD7CEBD4B8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7BD97EE-0089-4C36-69A9-808EAFBEE1F9}"/>
              </a:ext>
            </a:extLst>
          </p:cNvPr>
          <p:cNvSpPr>
            <a:spLocks noGrp="1"/>
          </p:cNvSpPr>
          <p:nvPr>
            <p:ph type="dt" sz="half" idx="10"/>
          </p:nvPr>
        </p:nvSpPr>
        <p:spPr/>
        <p:txBody>
          <a:bodyPr/>
          <a:lstStyle/>
          <a:p>
            <a:fld id="{78731380-C676-4578-9C30-7B18CE9EAFBC}" type="datetimeFigureOut">
              <a:rPr lang="en-US" smtClean="0"/>
              <a:t>11/30/2022</a:t>
            </a:fld>
            <a:endParaRPr lang="en-US"/>
          </a:p>
        </p:txBody>
      </p:sp>
      <p:sp>
        <p:nvSpPr>
          <p:cNvPr id="5" name="Footer Placeholder 4">
            <a:extLst>
              <a:ext uri="{FF2B5EF4-FFF2-40B4-BE49-F238E27FC236}">
                <a16:creationId xmlns:a16="http://schemas.microsoft.com/office/drawing/2014/main" id="{B91B8009-3D8C-24A4-A94B-6873383DE6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088607-2442-3F77-3A29-5C9A1D1D2553}"/>
              </a:ext>
            </a:extLst>
          </p:cNvPr>
          <p:cNvSpPr>
            <a:spLocks noGrp="1"/>
          </p:cNvSpPr>
          <p:nvPr>
            <p:ph type="sldNum" sz="quarter" idx="12"/>
          </p:nvPr>
        </p:nvSpPr>
        <p:spPr/>
        <p:txBody>
          <a:bodyPr/>
          <a:lstStyle/>
          <a:p>
            <a:fld id="{4E6633C2-D029-4537-8650-5B698147271B}" type="slidenum">
              <a:rPr lang="en-US" smtClean="0"/>
              <a:t>‹#›</a:t>
            </a:fld>
            <a:endParaRPr lang="en-US"/>
          </a:p>
        </p:txBody>
      </p:sp>
    </p:spTree>
    <p:extLst>
      <p:ext uri="{BB962C8B-B14F-4D97-AF65-F5344CB8AC3E}">
        <p14:creationId xmlns:p14="http://schemas.microsoft.com/office/powerpoint/2010/main" val="986289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A1CFE-3C73-4F5C-77D6-404ED07D6A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F79667-A536-C0F4-7525-2F85C296095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948CC9-8E3D-4E7D-BFC5-7D8EE472D73F}"/>
              </a:ext>
            </a:extLst>
          </p:cNvPr>
          <p:cNvSpPr>
            <a:spLocks noGrp="1"/>
          </p:cNvSpPr>
          <p:nvPr>
            <p:ph type="dt" sz="half" idx="10"/>
          </p:nvPr>
        </p:nvSpPr>
        <p:spPr/>
        <p:txBody>
          <a:bodyPr/>
          <a:lstStyle/>
          <a:p>
            <a:fld id="{78731380-C676-4578-9C30-7B18CE9EAFBC}" type="datetimeFigureOut">
              <a:rPr lang="en-US" smtClean="0"/>
              <a:t>11/30/2022</a:t>
            </a:fld>
            <a:endParaRPr lang="en-US"/>
          </a:p>
        </p:txBody>
      </p:sp>
      <p:sp>
        <p:nvSpPr>
          <p:cNvPr id="5" name="Footer Placeholder 4">
            <a:extLst>
              <a:ext uri="{FF2B5EF4-FFF2-40B4-BE49-F238E27FC236}">
                <a16:creationId xmlns:a16="http://schemas.microsoft.com/office/drawing/2014/main" id="{8F4031FF-46E8-C6F1-A266-D89971DA51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F03A43-D568-62C8-395D-62007779D708}"/>
              </a:ext>
            </a:extLst>
          </p:cNvPr>
          <p:cNvSpPr>
            <a:spLocks noGrp="1"/>
          </p:cNvSpPr>
          <p:nvPr>
            <p:ph type="sldNum" sz="quarter" idx="12"/>
          </p:nvPr>
        </p:nvSpPr>
        <p:spPr/>
        <p:txBody>
          <a:bodyPr/>
          <a:lstStyle/>
          <a:p>
            <a:fld id="{4E6633C2-D029-4537-8650-5B698147271B}" type="slidenum">
              <a:rPr lang="en-US" smtClean="0"/>
              <a:t>‹#›</a:t>
            </a:fld>
            <a:endParaRPr lang="en-US"/>
          </a:p>
        </p:txBody>
      </p:sp>
    </p:spTree>
    <p:extLst>
      <p:ext uri="{BB962C8B-B14F-4D97-AF65-F5344CB8AC3E}">
        <p14:creationId xmlns:p14="http://schemas.microsoft.com/office/powerpoint/2010/main" val="7837995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0E40F8-0C9E-D109-90C1-1E7B6ADCBCE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C171FA-4AD6-5283-D2F6-E575BB7A137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F160B3-482F-A0BC-BD0E-3015594455F5}"/>
              </a:ext>
            </a:extLst>
          </p:cNvPr>
          <p:cNvSpPr>
            <a:spLocks noGrp="1"/>
          </p:cNvSpPr>
          <p:nvPr>
            <p:ph type="dt" sz="half" idx="10"/>
          </p:nvPr>
        </p:nvSpPr>
        <p:spPr/>
        <p:txBody>
          <a:bodyPr/>
          <a:lstStyle/>
          <a:p>
            <a:fld id="{78731380-C676-4578-9C30-7B18CE9EAFBC}" type="datetimeFigureOut">
              <a:rPr lang="en-US" smtClean="0"/>
              <a:t>11/30/2022</a:t>
            </a:fld>
            <a:endParaRPr lang="en-US"/>
          </a:p>
        </p:txBody>
      </p:sp>
      <p:sp>
        <p:nvSpPr>
          <p:cNvPr id="5" name="Footer Placeholder 4">
            <a:extLst>
              <a:ext uri="{FF2B5EF4-FFF2-40B4-BE49-F238E27FC236}">
                <a16:creationId xmlns:a16="http://schemas.microsoft.com/office/drawing/2014/main" id="{3DD16F16-26EE-99E1-DD1F-D576558470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E70486-0CAF-11E0-3375-07BFB3FDAA55}"/>
              </a:ext>
            </a:extLst>
          </p:cNvPr>
          <p:cNvSpPr>
            <a:spLocks noGrp="1"/>
          </p:cNvSpPr>
          <p:nvPr>
            <p:ph type="sldNum" sz="quarter" idx="12"/>
          </p:nvPr>
        </p:nvSpPr>
        <p:spPr/>
        <p:txBody>
          <a:bodyPr/>
          <a:lstStyle/>
          <a:p>
            <a:fld id="{4E6633C2-D029-4537-8650-5B698147271B}" type="slidenum">
              <a:rPr lang="en-US" smtClean="0"/>
              <a:t>‹#›</a:t>
            </a:fld>
            <a:endParaRPr lang="en-US"/>
          </a:p>
        </p:txBody>
      </p:sp>
    </p:spTree>
    <p:extLst>
      <p:ext uri="{BB962C8B-B14F-4D97-AF65-F5344CB8AC3E}">
        <p14:creationId xmlns:p14="http://schemas.microsoft.com/office/powerpoint/2010/main" val="42236284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79411-215D-C62D-127A-B3523E5A8D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679F97-D140-D1C5-B616-D2D12B2E6C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34FA0F-C685-7C8C-9060-9CB81FB36CFF}"/>
              </a:ext>
            </a:extLst>
          </p:cNvPr>
          <p:cNvSpPr>
            <a:spLocks noGrp="1"/>
          </p:cNvSpPr>
          <p:nvPr>
            <p:ph type="dt" sz="half" idx="10"/>
          </p:nvPr>
        </p:nvSpPr>
        <p:spPr/>
        <p:txBody>
          <a:bodyPr/>
          <a:lstStyle/>
          <a:p>
            <a:fld id="{78731380-C676-4578-9C30-7B18CE9EAFBC}" type="datetimeFigureOut">
              <a:rPr lang="en-US" smtClean="0"/>
              <a:t>11/30/2022</a:t>
            </a:fld>
            <a:endParaRPr lang="en-US"/>
          </a:p>
        </p:txBody>
      </p:sp>
      <p:sp>
        <p:nvSpPr>
          <p:cNvPr id="5" name="Footer Placeholder 4">
            <a:extLst>
              <a:ext uri="{FF2B5EF4-FFF2-40B4-BE49-F238E27FC236}">
                <a16:creationId xmlns:a16="http://schemas.microsoft.com/office/drawing/2014/main" id="{44CC093E-A436-D557-D31C-BA36F94E51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2C2C8A-067E-66DF-F5F6-64F73C5F2BAE}"/>
              </a:ext>
            </a:extLst>
          </p:cNvPr>
          <p:cNvSpPr>
            <a:spLocks noGrp="1"/>
          </p:cNvSpPr>
          <p:nvPr>
            <p:ph type="sldNum" sz="quarter" idx="12"/>
          </p:nvPr>
        </p:nvSpPr>
        <p:spPr/>
        <p:txBody>
          <a:bodyPr/>
          <a:lstStyle/>
          <a:p>
            <a:fld id="{4E6633C2-D029-4537-8650-5B698147271B}" type="slidenum">
              <a:rPr lang="en-US" smtClean="0"/>
              <a:t>‹#›</a:t>
            </a:fld>
            <a:endParaRPr lang="en-US"/>
          </a:p>
        </p:txBody>
      </p:sp>
    </p:spTree>
    <p:extLst>
      <p:ext uri="{BB962C8B-B14F-4D97-AF65-F5344CB8AC3E}">
        <p14:creationId xmlns:p14="http://schemas.microsoft.com/office/powerpoint/2010/main" val="2518686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C5BAF-4CFB-9372-1D05-ABEEE9FA52A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6BDA351-0798-3504-1724-8E9DB74E29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7F3625-39FA-56F4-253B-53ED6B40943E}"/>
              </a:ext>
            </a:extLst>
          </p:cNvPr>
          <p:cNvSpPr>
            <a:spLocks noGrp="1"/>
          </p:cNvSpPr>
          <p:nvPr>
            <p:ph type="dt" sz="half" idx="10"/>
          </p:nvPr>
        </p:nvSpPr>
        <p:spPr/>
        <p:txBody>
          <a:bodyPr/>
          <a:lstStyle/>
          <a:p>
            <a:fld id="{78731380-C676-4578-9C30-7B18CE9EAFBC}" type="datetimeFigureOut">
              <a:rPr lang="en-US" smtClean="0"/>
              <a:t>11/30/2022</a:t>
            </a:fld>
            <a:endParaRPr lang="en-US"/>
          </a:p>
        </p:txBody>
      </p:sp>
      <p:sp>
        <p:nvSpPr>
          <p:cNvPr id="5" name="Footer Placeholder 4">
            <a:extLst>
              <a:ext uri="{FF2B5EF4-FFF2-40B4-BE49-F238E27FC236}">
                <a16:creationId xmlns:a16="http://schemas.microsoft.com/office/drawing/2014/main" id="{99307B5C-673F-1337-F396-BF56AC697E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ABB99C-D8A9-3C0E-6CE5-41F8C90608AB}"/>
              </a:ext>
            </a:extLst>
          </p:cNvPr>
          <p:cNvSpPr>
            <a:spLocks noGrp="1"/>
          </p:cNvSpPr>
          <p:nvPr>
            <p:ph type="sldNum" sz="quarter" idx="12"/>
          </p:nvPr>
        </p:nvSpPr>
        <p:spPr/>
        <p:txBody>
          <a:bodyPr/>
          <a:lstStyle/>
          <a:p>
            <a:fld id="{4E6633C2-D029-4537-8650-5B698147271B}" type="slidenum">
              <a:rPr lang="en-US" smtClean="0"/>
              <a:t>‹#›</a:t>
            </a:fld>
            <a:endParaRPr lang="en-US"/>
          </a:p>
        </p:txBody>
      </p:sp>
    </p:spTree>
    <p:extLst>
      <p:ext uri="{BB962C8B-B14F-4D97-AF65-F5344CB8AC3E}">
        <p14:creationId xmlns:p14="http://schemas.microsoft.com/office/powerpoint/2010/main" val="1124272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BDC16-06D5-F27F-E0D2-3A3E34347E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ED3838-0D81-758A-5406-A9BFE33986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5A1463E-E022-0A6C-0D70-B39172DE44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C3F9D7-0C6E-3C05-17B7-5A3C714D288A}"/>
              </a:ext>
            </a:extLst>
          </p:cNvPr>
          <p:cNvSpPr>
            <a:spLocks noGrp="1"/>
          </p:cNvSpPr>
          <p:nvPr>
            <p:ph type="dt" sz="half" idx="10"/>
          </p:nvPr>
        </p:nvSpPr>
        <p:spPr/>
        <p:txBody>
          <a:bodyPr/>
          <a:lstStyle/>
          <a:p>
            <a:fld id="{78731380-C676-4578-9C30-7B18CE9EAFBC}" type="datetimeFigureOut">
              <a:rPr lang="en-US" smtClean="0"/>
              <a:t>11/30/2022</a:t>
            </a:fld>
            <a:endParaRPr lang="en-US"/>
          </a:p>
        </p:txBody>
      </p:sp>
      <p:sp>
        <p:nvSpPr>
          <p:cNvPr id="6" name="Footer Placeholder 5">
            <a:extLst>
              <a:ext uri="{FF2B5EF4-FFF2-40B4-BE49-F238E27FC236}">
                <a16:creationId xmlns:a16="http://schemas.microsoft.com/office/drawing/2014/main" id="{12ED72EC-BA4E-2E00-8AD1-9761A4A6EA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2E37B7-664A-0798-B3A1-3A8B41DA4B55}"/>
              </a:ext>
            </a:extLst>
          </p:cNvPr>
          <p:cNvSpPr>
            <a:spLocks noGrp="1"/>
          </p:cNvSpPr>
          <p:nvPr>
            <p:ph type="sldNum" sz="quarter" idx="12"/>
          </p:nvPr>
        </p:nvSpPr>
        <p:spPr/>
        <p:txBody>
          <a:bodyPr/>
          <a:lstStyle/>
          <a:p>
            <a:fld id="{4E6633C2-D029-4537-8650-5B698147271B}" type="slidenum">
              <a:rPr lang="en-US" smtClean="0"/>
              <a:t>‹#›</a:t>
            </a:fld>
            <a:endParaRPr lang="en-US"/>
          </a:p>
        </p:txBody>
      </p:sp>
    </p:spTree>
    <p:extLst>
      <p:ext uri="{BB962C8B-B14F-4D97-AF65-F5344CB8AC3E}">
        <p14:creationId xmlns:p14="http://schemas.microsoft.com/office/powerpoint/2010/main" val="2426830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70694-5AB2-9483-4C34-F5CA0A65298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F2B5DCE-9E70-DE10-4453-070FF25401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94675A-CCB6-1BC3-C095-791985010E1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DBC88D1-BFE7-5326-39A2-D1853CD263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18CA6B-5326-3F87-0206-DB13414E794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555628-B762-40B9-AE0E-268E59BA059E}"/>
              </a:ext>
            </a:extLst>
          </p:cNvPr>
          <p:cNvSpPr>
            <a:spLocks noGrp="1"/>
          </p:cNvSpPr>
          <p:nvPr>
            <p:ph type="dt" sz="half" idx="10"/>
          </p:nvPr>
        </p:nvSpPr>
        <p:spPr/>
        <p:txBody>
          <a:bodyPr/>
          <a:lstStyle/>
          <a:p>
            <a:fld id="{78731380-C676-4578-9C30-7B18CE9EAFBC}" type="datetimeFigureOut">
              <a:rPr lang="en-US" smtClean="0"/>
              <a:t>11/30/2022</a:t>
            </a:fld>
            <a:endParaRPr lang="en-US"/>
          </a:p>
        </p:txBody>
      </p:sp>
      <p:sp>
        <p:nvSpPr>
          <p:cNvPr id="8" name="Footer Placeholder 7">
            <a:extLst>
              <a:ext uri="{FF2B5EF4-FFF2-40B4-BE49-F238E27FC236}">
                <a16:creationId xmlns:a16="http://schemas.microsoft.com/office/drawing/2014/main" id="{0FFEE154-CB7F-6201-2B32-708AF8D5F3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1CF2DFB-8863-B162-5C2B-88574B99929A}"/>
              </a:ext>
            </a:extLst>
          </p:cNvPr>
          <p:cNvSpPr>
            <a:spLocks noGrp="1"/>
          </p:cNvSpPr>
          <p:nvPr>
            <p:ph type="sldNum" sz="quarter" idx="12"/>
          </p:nvPr>
        </p:nvSpPr>
        <p:spPr/>
        <p:txBody>
          <a:bodyPr/>
          <a:lstStyle/>
          <a:p>
            <a:fld id="{4E6633C2-D029-4537-8650-5B698147271B}" type="slidenum">
              <a:rPr lang="en-US" smtClean="0"/>
              <a:t>‹#›</a:t>
            </a:fld>
            <a:endParaRPr lang="en-US"/>
          </a:p>
        </p:txBody>
      </p:sp>
    </p:spTree>
    <p:extLst>
      <p:ext uri="{BB962C8B-B14F-4D97-AF65-F5344CB8AC3E}">
        <p14:creationId xmlns:p14="http://schemas.microsoft.com/office/powerpoint/2010/main" val="3292091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64402-7252-7866-A0DE-530303D9213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6F91E0F-91B8-EFDE-80B7-0F690CF556FA}"/>
              </a:ext>
            </a:extLst>
          </p:cNvPr>
          <p:cNvSpPr>
            <a:spLocks noGrp="1"/>
          </p:cNvSpPr>
          <p:nvPr>
            <p:ph type="dt" sz="half" idx="10"/>
          </p:nvPr>
        </p:nvSpPr>
        <p:spPr/>
        <p:txBody>
          <a:bodyPr/>
          <a:lstStyle/>
          <a:p>
            <a:fld id="{78731380-C676-4578-9C30-7B18CE9EAFBC}" type="datetimeFigureOut">
              <a:rPr lang="en-US" smtClean="0"/>
              <a:t>11/30/2022</a:t>
            </a:fld>
            <a:endParaRPr lang="en-US"/>
          </a:p>
        </p:txBody>
      </p:sp>
      <p:sp>
        <p:nvSpPr>
          <p:cNvPr id="4" name="Footer Placeholder 3">
            <a:extLst>
              <a:ext uri="{FF2B5EF4-FFF2-40B4-BE49-F238E27FC236}">
                <a16:creationId xmlns:a16="http://schemas.microsoft.com/office/drawing/2014/main" id="{23057A19-F441-0DDD-18FE-6BB38BD672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310F406-2FE4-5C46-9344-69FDBB188920}"/>
              </a:ext>
            </a:extLst>
          </p:cNvPr>
          <p:cNvSpPr>
            <a:spLocks noGrp="1"/>
          </p:cNvSpPr>
          <p:nvPr>
            <p:ph type="sldNum" sz="quarter" idx="12"/>
          </p:nvPr>
        </p:nvSpPr>
        <p:spPr/>
        <p:txBody>
          <a:bodyPr/>
          <a:lstStyle/>
          <a:p>
            <a:fld id="{4E6633C2-D029-4537-8650-5B698147271B}" type="slidenum">
              <a:rPr lang="en-US" smtClean="0"/>
              <a:t>‹#›</a:t>
            </a:fld>
            <a:endParaRPr lang="en-US"/>
          </a:p>
        </p:txBody>
      </p:sp>
    </p:spTree>
    <p:extLst>
      <p:ext uri="{BB962C8B-B14F-4D97-AF65-F5344CB8AC3E}">
        <p14:creationId xmlns:p14="http://schemas.microsoft.com/office/powerpoint/2010/main" val="1538793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A52F36E-F5D2-BCE1-EF76-1007DA2EAC9E}"/>
              </a:ext>
            </a:extLst>
          </p:cNvPr>
          <p:cNvSpPr>
            <a:spLocks noGrp="1"/>
          </p:cNvSpPr>
          <p:nvPr>
            <p:ph type="dt" sz="half" idx="10"/>
          </p:nvPr>
        </p:nvSpPr>
        <p:spPr/>
        <p:txBody>
          <a:bodyPr/>
          <a:lstStyle/>
          <a:p>
            <a:fld id="{78731380-C676-4578-9C30-7B18CE9EAFBC}" type="datetimeFigureOut">
              <a:rPr lang="en-US" smtClean="0"/>
              <a:t>11/30/2022</a:t>
            </a:fld>
            <a:endParaRPr lang="en-US"/>
          </a:p>
        </p:txBody>
      </p:sp>
      <p:sp>
        <p:nvSpPr>
          <p:cNvPr id="3" name="Footer Placeholder 2">
            <a:extLst>
              <a:ext uri="{FF2B5EF4-FFF2-40B4-BE49-F238E27FC236}">
                <a16:creationId xmlns:a16="http://schemas.microsoft.com/office/drawing/2014/main" id="{D90AEBFE-40C1-AAB2-87F8-23B661A4CFD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3DA117-6F45-B688-058F-57ADD2D2C753}"/>
              </a:ext>
            </a:extLst>
          </p:cNvPr>
          <p:cNvSpPr>
            <a:spLocks noGrp="1"/>
          </p:cNvSpPr>
          <p:nvPr>
            <p:ph type="sldNum" sz="quarter" idx="12"/>
          </p:nvPr>
        </p:nvSpPr>
        <p:spPr/>
        <p:txBody>
          <a:bodyPr/>
          <a:lstStyle/>
          <a:p>
            <a:fld id="{4E6633C2-D029-4537-8650-5B698147271B}" type="slidenum">
              <a:rPr lang="en-US" smtClean="0"/>
              <a:t>‹#›</a:t>
            </a:fld>
            <a:endParaRPr lang="en-US"/>
          </a:p>
        </p:txBody>
      </p:sp>
    </p:spTree>
    <p:extLst>
      <p:ext uri="{BB962C8B-B14F-4D97-AF65-F5344CB8AC3E}">
        <p14:creationId xmlns:p14="http://schemas.microsoft.com/office/powerpoint/2010/main" val="30945975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58F94-DD99-F13F-AFFE-73773C80AF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763304F-5B7A-BD73-7303-7414A17087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E946C0-8838-144E-370E-24E439A37A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9A140F-49F6-61BC-1CB7-EB6AD80DCA86}"/>
              </a:ext>
            </a:extLst>
          </p:cNvPr>
          <p:cNvSpPr>
            <a:spLocks noGrp="1"/>
          </p:cNvSpPr>
          <p:nvPr>
            <p:ph type="dt" sz="half" idx="10"/>
          </p:nvPr>
        </p:nvSpPr>
        <p:spPr/>
        <p:txBody>
          <a:bodyPr/>
          <a:lstStyle/>
          <a:p>
            <a:fld id="{78731380-C676-4578-9C30-7B18CE9EAFBC}" type="datetimeFigureOut">
              <a:rPr lang="en-US" smtClean="0"/>
              <a:t>11/30/2022</a:t>
            </a:fld>
            <a:endParaRPr lang="en-US"/>
          </a:p>
        </p:txBody>
      </p:sp>
      <p:sp>
        <p:nvSpPr>
          <p:cNvPr id="6" name="Footer Placeholder 5">
            <a:extLst>
              <a:ext uri="{FF2B5EF4-FFF2-40B4-BE49-F238E27FC236}">
                <a16:creationId xmlns:a16="http://schemas.microsoft.com/office/drawing/2014/main" id="{456A0087-9D98-9723-4C2E-FB78FDED8A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5481DF-19D5-2AF7-6F1F-B9114C4EF7EA}"/>
              </a:ext>
            </a:extLst>
          </p:cNvPr>
          <p:cNvSpPr>
            <a:spLocks noGrp="1"/>
          </p:cNvSpPr>
          <p:nvPr>
            <p:ph type="sldNum" sz="quarter" idx="12"/>
          </p:nvPr>
        </p:nvSpPr>
        <p:spPr/>
        <p:txBody>
          <a:bodyPr/>
          <a:lstStyle/>
          <a:p>
            <a:fld id="{4E6633C2-D029-4537-8650-5B698147271B}" type="slidenum">
              <a:rPr lang="en-US" smtClean="0"/>
              <a:t>‹#›</a:t>
            </a:fld>
            <a:endParaRPr lang="en-US"/>
          </a:p>
        </p:txBody>
      </p:sp>
    </p:spTree>
    <p:extLst>
      <p:ext uri="{BB962C8B-B14F-4D97-AF65-F5344CB8AC3E}">
        <p14:creationId xmlns:p14="http://schemas.microsoft.com/office/powerpoint/2010/main" val="3639134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942A0-0AE8-4D72-97E3-554223D6F1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00C9B5A-7110-3D58-8A3A-9AFEF72941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C800EF4-FBC4-59C9-29F7-5773406A32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12C47F-D903-FE8F-7278-1ABA1E0F71E6}"/>
              </a:ext>
            </a:extLst>
          </p:cNvPr>
          <p:cNvSpPr>
            <a:spLocks noGrp="1"/>
          </p:cNvSpPr>
          <p:nvPr>
            <p:ph type="dt" sz="half" idx="10"/>
          </p:nvPr>
        </p:nvSpPr>
        <p:spPr/>
        <p:txBody>
          <a:bodyPr/>
          <a:lstStyle/>
          <a:p>
            <a:fld id="{78731380-C676-4578-9C30-7B18CE9EAFBC}" type="datetimeFigureOut">
              <a:rPr lang="en-US" smtClean="0"/>
              <a:t>11/30/2022</a:t>
            </a:fld>
            <a:endParaRPr lang="en-US"/>
          </a:p>
        </p:txBody>
      </p:sp>
      <p:sp>
        <p:nvSpPr>
          <p:cNvPr id="6" name="Footer Placeholder 5">
            <a:extLst>
              <a:ext uri="{FF2B5EF4-FFF2-40B4-BE49-F238E27FC236}">
                <a16:creationId xmlns:a16="http://schemas.microsoft.com/office/drawing/2014/main" id="{98017CFF-927D-B101-1941-866CE1806F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097B94-AB82-9087-FEC5-ECEAB296889C}"/>
              </a:ext>
            </a:extLst>
          </p:cNvPr>
          <p:cNvSpPr>
            <a:spLocks noGrp="1"/>
          </p:cNvSpPr>
          <p:nvPr>
            <p:ph type="sldNum" sz="quarter" idx="12"/>
          </p:nvPr>
        </p:nvSpPr>
        <p:spPr/>
        <p:txBody>
          <a:bodyPr/>
          <a:lstStyle/>
          <a:p>
            <a:fld id="{4E6633C2-D029-4537-8650-5B698147271B}" type="slidenum">
              <a:rPr lang="en-US" smtClean="0"/>
              <a:t>‹#›</a:t>
            </a:fld>
            <a:endParaRPr lang="en-US"/>
          </a:p>
        </p:txBody>
      </p:sp>
    </p:spTree>
    <p:extLst>
      <p:ext uri="{BB962C8B-B14F-4D97-AF65-F5344CB8AC3E}">
        <p14:creationId xmlns:p14="http://schemas.microsoft.com/office/powerpoint/2010/main" val="3077932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060E16-1DB4-3D89-E27F-3EF59A637F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7EE36F-40C3-0081-9248-5A223A08F0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1D3717-7EDF-C1A3-A543-D10FBDE322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731380-C676-4578-9C30-7B18CE9EAFBC}" type="datetimeFigureOut">
              <a:rPr lang="en-US" smtClean="0"/>
              <a:t>11/30/2022</a:t>
            </a:fld>
            <a:endParaRPr lang="en-US"/>
          </a:p>
        </p:txBody>
      </p:sp>
      <p:sp>
        <p:nvSpPr>
          <p:cNvPr id="5" name="Footer Placeholder 4">
            <a:extLst>
              <a:ext uri="{FF2B5EF4-FFF2-40B4-BE49-F238E27FC236}">
                <a16:creationId xmlns:a16="http://schemas.microsoft.com/office/drawing/2014/main" id="{CD926879-EE8D-2F24-E129-1A416716E0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F074935-7DE5-1EF2-0CF8-42D3B5125E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6633C2-D029-4537-8650-5B698147271B}" type="slidenum">
              <a:rPr lang="en-US" smtClean="0"/>
              <a:t>‹#›</a:t>
            </a:fld>
            <a:endParaRPr lang="en-US"/>
          </a:p>
        </p:txBody>
      </p:sp>
    </p:spTree>
    <p:extLst>
      <p:ext uri="{BB962C8B-B14F-4D97-AF65-F5344CB8AC3E}">
        <p14:creationId xmlns:p14="http://schemas.microsoft.com/office/powerpoint/2010/main" val="34263995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52171-252B-DA53-7179-C7E4127F696F}"/>
              </a:ext>
            </a:extLst>
          </p:cNvPr>
          <p:cNvSpPr>
            <a:spLocks noGrp="1"/>
          </p:cNvSpPr>
          <p:nvPr>
            <p:ph type="ctrTitle"/>
          </p:nvPr>
        </p:nvSpPr>
        <p:spPr/>
        <p:txBody>
          <a:bodyPr/>
          <a:lstStyle/>
          <a:p>
            <a:r>
              <a:rPr lang="en-US"/>
              <a:t>Logistic Regression</a:t>
            </a:r>
          </a:p>
        </p:txBody>
      </p:sp>
      <p:sp>
        <p:nvSpPr>
          <p:cNvPr id="3" name="Subtitle 2">
            <a:extLst>
              <a:ext uri="{FF2B5EF4-FFF2-40B4-BE49-F238E27FC236}">
                <a16:creationId xmlns:a16="http://schemas.microsoft.com/office/drawing/2014/main" id="{7C93B055-31E1-9D4B-9527-F6C74537CD31}"/>
              </a:ext>
            </a:extLst>
          </p:cNvPr>
          <p:cNvSpPr>
            <a:spLocks noGrp="1"/>
          </p:cNvSpPr>
          <p:nvPr>
            <p:ph type="subTitle" idx="1"/>
          </p:nvPr>
        </p:nvSpPr>
        <p:spPr/>
        <p:txBody>
          <a:bodyPr/>
          <a:lstStyle/>
          <a:p>
            <a:r>
              <a:rPr lang="en-US"/>
              <a:t>Amir Ali</a:t>
            </a:r>
          </a:p>
        </p:txBody>
      </p:sp>
    </p:spTree>
    <p:extLst>
      <p:ext uri="{BB962C8B-B14F-4D97-AF65-F5344CB8AC3E}">
        <p14:creationId xmlns:p14="http://schemas.microsoft.com/office/powerpoint/2010/main" val="7693676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2512F-29E4-A81F-15D3-ABCCD749C5DA}"/>
              </a:ext>
            </a:extLst>
          </p:cNvPr>
          <p:cNvSpPr>
            <a:spLocks noGrp="1"/>
          </p:cNvSpPr>
          <p:nvPr>
            <p:ph type="title"/>
          </p:nvPr>
        </p:nvSpPr>
        <p:spPr/>
        <p:txBody>
          <a:bodyPr/>
          <a:lstStyle/>
          <a:p>
            <a:r>
              <a:rPr lang="en-US"/>
              <a:t>What are The ODDS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B3869FB-E2F0-F6E4-F7D6-66D8BEBC0BC7}"/>
                  </a:ext>
                </a:extLst>
              </p:cNvPr>
              <p:cNvSpPr>
                <a:spLocks noGrp="1"/>
              </p:cNvSpPr>
              <p:nvPr>
                <p:ph idx="1"/>
              </p:nvPr>
            </p:nvSpPr>
            <p:spPr/>
            <p:txBody>
              <a:bodyPr>
                <a:normAutofit/>
              </a:bodyPr>
              <a:lstStyle/>
              <a:p>
                <a:pPr marL="0" indent="0">
                  <a:buNone/>
                </a:pPr>
                <a:endParaRPr lang="en-US">
                  <a:solidFill>
                    <a:schemeClr val="tx1"/>
                  </a:solidFill>
                </a:endParaRPr>
              </a:p>
              <a:p>
                <a:pPr marL="0" marR="0" indent="0" algn="just">
                  <a:lnSpc>
                    <a:spcPct val="150000"/>
                  </a:lnSpc>
                  <a:spcBef>
                    <a:spcPts val="0"/>
                  </a:spcBef>
                  <a:spcAft>
                    <a:spcPts val="0"/>
                  </a:spcAft>
                  <a:buNone/>
                </a:pPr>
                <a:r>
                  <a:rPr lang="en-US">
                    <a:solidFill>
                      <a:schemeClr val="tx1"/>
                    </a:solidFill>
                  </a:rPr>
                  <a:t>                                     odds</a:t>
                </a:r>
                <a:r>
                  <a:rPr lang="en-US">
                    <a:solidFill>
                      <a:schemeClr val="tx1"/>
                    </a:solidFill>
                    <a:effectLst/>
                    <a:ea typeface="Times New Roman" panose="02020603050405020304" pitchFamily="18" charset="0"/>
                  </a:rPr>
                  <a:t> = </a:t>
                </a:r>
                <a14:m>
                  <m:oMath xmlns:m="http://schemas.openxmlformats.org/officeDocument/2006/math">
                    <m:f>
                      <m:fPr>
                        <m:ctrlPr>
                          <a:rPr lang="en-US" i="1">
                            <a:solidFill>
                              <a:schemeClr val="tx1"/>
                            </a:solidFill>
                            <a:effectLst/>
                            <a:latin typeface="Cambria Math" panose="02040503050406030204" pitchFamily="18" charset="0"/>
                            <a:ea typeface="Times New Roman" panose="02020603050405020304" pitchFamily="18" charset="0"/>
                          </a:rPr>
                        </m:ctrlPr>
                      </m:fPr>
                      <m:num>
                        <m:r>
                          <a:rPr lang="en-US" b="0" i="1" smtClean="0">
                            <a:solidFill>
                              <a:schemeClr val="tx1"/>
                            </a:solidFill>
                            <a:effectLst/>
                            <a:latin typeface="Cambria Math" panose="02040503050406030204" pitchFamily="18" charset="0"/>
                            <a:ea typeface="Times New Roman" panose="02020603050405020304" pitchFamily="18" charset="0"/>
                          </a:rPr>
                          <m:t>𝑃</m:t>
                        </m:r>
                        <m:r>
                          <a:rPr lang="en-US" b="0" i="1" smtClean="0">
                            <a:solidFill>
                              <a:schemeClr val="tx1"/>
                            </a:solidFill>
                            <a:effectLst/>
                            <a:latin typeface="Cambria Math" panose="02040503050406030204" pitchFamily="18" charset="0"/>
                            <a:ea typeface="Times New Roman" panose="02020603050405020304" pitchFamily="18" charset="0"/>
                          </a:rPr>
                          <m:t>(</m:t>
                        </m:r>
                        <m:r>
                          <a:rPr lang="en-US" b="0" i="1" smtClean="0">
                            <a:solidFill>
                              <a:schemeClr val="tx1"/>
                            </a:solidFill>
                            <a:effectLst/>
                            <a:latin typeface="Cambria Math" panose="02040503050406030204" pitchFamily="18" charset="0"/>
                            <a:ea typeface="Times New Roman" panose="02020603050405020304" pitchFamily="18" charset="0"/>
                          </a:rPr>
                          <m:t>𝑜𝑐𝑐𝑢𝑟𝑟𝑖𝑛𝑔</m:t>
                        </m:r>
                        <m:r>
                          <a:rPr lang="en-US" b="0" i="1" smtClean="0">
                            <a:solidFill>
                              <a:schemeClr val="tx1"/>
                            </a:solidFill>
                            <a:effectLst/>
                            <a:latin typeface="Cambria Math" panose="02040503050406030204" pitchFamily="18" charset="0"/>
                            <a:ea typeface="Times New Roman" panose="02020603050405020304" pitchFamily="18" charset="0"/>
                          </a:rPr>
                          <m:t>) </m:t>
                        </m:r>
                      </m:num>
                      <m:den>
                        <m:r>
                          <a:rPr lang="en-US" b="0" i="1" smtClean="0">
                            <a:solidFill>
                              <a:schemeClr val="tx1"/>
                            </a:solidFill>
                            <a:effectLst/>
                            <a:latin typeface="Cambria Math" panose="02040503050406030204" pitchFamily="18" charset="0"/>
                            <a:ea typeface="Times New Roman" panose="02020603050405020304" pitchFamily="18" charset="0"/>
                          </a:rPr>
                          <m:t>𝑞</m:t>
                        </m:r>
                        <m:r>
                          <a:rPr lang="en-US" b="0" i="1" smtClean="0">
                            <a:solidFill>
                              <a:schemeClr val="tx1"/>
                            </a:solidFill>
                            <a:effectLst/>
                            <a:latin typeface="Cambria Math" panose="02040503050406030204" pitchFamily="18" charset="0"/>
                            <a:ea typeface="Times New Roman" panose="02020603050405020304" pitchFamily="18" charset="0"/>
                          </a:rPr>
                          <m:t>(</m:t>
                        </m:r>
                        <m:r>
                          <a:rPr lang="en-US" b="0" i="1" smtClean="0">
                            <a:solidFill>
                              <a:schemeClr val="tx1"/>
                            </a:solidFill>
                            <a:effectLst/>
                            <a:latin typeface="Cambria Math" panose="02040503050406030204" pitchFamily="18" charset="0"/>
                            <a:ea typeface="Times New Roman" panose="02020603050405020304" pitchFamily="18" charset="0"/>
                          </a:rPr>
                          <m:t>𝑛𝑜𝑡</m:t>
                        </m:r>
                        <m:r>
                          <a:rPr lang="en-US" b="0" i="1" smtClean="0">
                            <a:solidFill>
                              <a:schemeClr val="tx1"/>
                            </a:solidFill>
                            <a:effectLst/>
                            <a:latin typeface="Cambria Math" panose="02040503050406030204" pitchFamily="18" charset="0"/>
                            <a:ea typeface="Times New Roman" panose="02020603050405020304" pitchFamily="18" charset="0"/>
                          </a:rPr>
                          <m:t> </m:t>
                        </m:r>
                        <m:r>
                          <a:rPr lang="en-US" b="0" i="1" smtClean="0">
                            <a:solidFill>
                              <a:schemeClr val="tx1"/>
                            </a:solidFill>
                            <a:effectLst/>
                            <a:latin typeface="Cambria Math" panose="02040503050406030204" pitchFamily="18" charset="0"/>
                            <a:ea typeface="Times New Roman" panose="02020603050405020304" pitchFamily="18" charset="0"/>
                          </a:rPr>
                          <m:t>𝑜𝑐𝑐𝑢𝑟𝑟𝑖𝑛𝑔</m:t>
                        </m:r>
                        <m:r>
                          <a:rPr lang="en-US" b="0" i="1" smtClean="0">
                            <a:solidFill>
                              <a:schemeClr val="tx1"/>
                            </a:solidFill>
                            <a:effectLst/>
                            <a:latin typeface="Cambria Math" panose="02040503050406030204" pitchFamily="18" charset="0"/>
                            <a:ea typeface="Times New Roman" panose="02020603050405020304" pitchFamily="18" charset="0"/>
                          </a:rPr>
                          <m:t>)</m:t>
                        </m:r>
                      </m:den>
                    </m:f>
                  </m:oMath>
                </a14:m>
                <a:r>
                  <a:rPr lang="en-US">
                    <a:solidFill>
                      <a:schemeClr val="tx1"/>
                    </a:solidFill>
                    <a:ea typeface="Arial" panose="020B0604020202020204" pitchFamily="34" charset="0"/>
                  </a:rPr>
                  <a:t> </a:t>
                </a:r>
              </a:p>
              <a:p>
                <a:pPr marL="0" marR="0" indent="0" algn="just">
                  <a:lnSpc>
                    <a:spcPct val="150000"/>
                  </a:lnSpc>
                  <a:spcBef>
                    <a:spcPts val="0"/>
                  </a:spcBef>
                  <a:spcAft>
                    <a:spcPts val="0"/>
                  </a:spcAft>
                  <a:buNone/>
                </a:pPr>
                <a:r>
                  <a:rPr lang="en-US">
                    <a:solidFill>
                      <a:schemeClr val="tx1"/>
                    </a:solidFill>
                    <a:ea typeface="Arial" panose="020B0604020202020204" pitchFamily="34" charset="0"/>
                  </a:rPr>
                  <a:t>			   odds = </a:t>
                </a:r>
                <a14:m>
                  <m:oMath xmlns:m="http://schemas.openxmlformats.org/officeDocument/2006/math">
                    <m:f>
                      <m:fPr>
                        <m:ctrlPr>
                          <a:rPr lang="en-US" i="1" smtClean="0">
                            <a:solidFill>
                              <a:schemeClr val="tx1"/>
                            </a:solidFill>
                            <a:effectLst/>
                            <a:latin typeface="Cambria Math" panose="02040503050406030204" pitchFamily="18" charset="0"/>
                            <a:ea typeface="Times New Roman" panose="02020603050405020304" pitchFamily="18" charset="0"/>
                          </a:rPr>
                        </m:ctrlPr>
                      </m:fPr>
                      <m:num>
                        <m:r>
                          <a:rPr lang="en-US" b="0" i="1" smtClean="0">
                            <a:solidFill>
                              <a:schemeClr val="tx1"/>
                            </a:solidFill>
                            <a:effectLst/>
                            <a:latin typeface="Cambria Math" panose="02040503050406030204" pitchFamily="18" charset="0"/>
                            <a:ea typeface="Times New Roman" panose="02020603050405020304" pitchFamily="18" charset="0"/>
                          </a:rPr>
                          <m:t>𝑃</m:t>
                        </m:r>
                        <m:r>
                          <a:rPr lang="en-US" b="0" i="1" smtClean="0">
                            <a:solidFill>
                              <a:schemeClr val="tx1"/>
                            </a:solidFill>
                            <a:effectLst/>
                            <a:latin typeface="Cambria Math" panose="02040503050406030204" pitchFamily="18" charset="0"/>
                            <a:ea typeface="Times New Roman" panose="02020603050405020304" pitchFamily="18" charset="0"/>
                          </a:rPr>
                          <m:t> </m:t>
                        </m:r>
                      </m:num>
                      <m:den>
                        <m:r>
                          <a:rPr lang="en-US" b="0" i="1" smtClean="0">
                            <a:solidFill>
                              <a:schemeClr val="tx1"/>
                            </a:solidFill>
                            <a:effectLst/>
                            <a:latin typeface="Cambria Math" panose="02040503050406030204" pitchFamily="18" charset="0"/>
                            <a:ea typeface="Times New Roman" panose="02020603050405020304" pitchFamily="18" charset="0"/>
                          </a:rPr>
                          <m:t>1−</m:t>
                        </m:r>
                        <m:r>
                          <a:rPr lang="en-US" b="0" i="1" smtClean="0">
                            <a:solidFill>
                              <a:schemeClr val="tx1"/>
                            </a:solidFill>
                            <a:effectLst/>
                            <a:latin typeface="Cambria Math" panose="02040503050406030204" pitchFamily="18" charset="0"/>
                            <a:ea typeface="Times New Roman" panose="02020603050405020304" pitchFamily="18" charset="0"/>
                          </a:rPr>
                          <m:t>𝑝</m:t>
                        </m:r>
                      </m:den>
                    </m:f>
                  </m:oMath>
                </a14:m>
                <a:endParaRPr lang="en-US">
                  <a:solidFill>
                    <a:schemeClr val="tx1"/>
                  </a:solidFill>
                  <a:ea typeface="Arial" panose="020B0604020202020204" pitchFamily="34" charset="0"/>
                </a:endParaRPr>
              </a:p>
              <a:p>
                <a:pPr marL="0" marR="0" indent="0" algn="just">
                  <a:lnSpc>
                    <a:spcPct val="150000"/>
                  </a:lnSpc>
                  <a:spcBef>
                    <a:spcPts val="0"/>
                  </a:spcBef>
                  <a:spcAft>
                    <a:spcPts val="0"/>
                  </a:spcAft>
                  <a:buNone/>
                </a:pPr>
                <a:r>
                  <a:rPr lang="en-US">
                    <a:solidFill>
                      <a:schemeClr val="tx1"/>
                    </a:solidFill>
                    <a:ea typeface="Arial" panose="020B0604020202020204" pitchFamily="34" charset="0"/>
                  </a:rPr>
                  <a:t>Example: fair coin flip</a:t>
                </a:r>
              </a:p>
              <a:p>
                <a:pPr marL="0" marR="0" indent="0" algn="just">
                  <a:lnSpc>
                    <a:spcPct val="150000"/>
                  </a:lnSpc>
                  <a:spcBef>
                    <a:spcPts val="0"/>
                  </a:spcBef>
                  <a:spcAft>
                    <a:spcPts val="0"/>
                  </a:spcAft>
                  <a:buNone/>
                </a:pPr>
                <a:r>
                  <a:rPr lang="en-US">
                    <a:solidFill>
                      <a:schemeClr val="tx1"/>
                    </a:solidFill>
                    <a:effectLst/>
                    <a:ea typeface="Arial" panose="020B0604020202020204" pitchFamily="34" charset="0"/>
                  </a:rPr>
                  <a:t>			   </a:t>
                </a:r>
                <a:r>
                  <a:rPr lang="en-US">
                    <a:solidFill>
                      <a:schemeClr val="tx1"/>
                    </a:solidFill>
                    <a:ea typeface="Arial" panose="020B0604020202020204" pitchFamily="34" charset="0"/>
                  </a:rPr>
                  <a:t>odds</a:t>
                </a:r>
                <a:r>
                  <a:rPr lang="en-US">
                    <a:solidFill>
                      <a:schemeClr val="tx1"/>
                    </a:solidFill>
                    <a:effectLst/>
                    <a:ea typeface="Arial" panose="020B0604020202020204" pitchFamily="34" charset="0"/>
                  </a:rPr>
                  <a:t>(heads) = </a:t>
                </a:r>
                <a14:m>
                  <m:oMath xmlns:m="http://schemas.openxmlformats.org/officeDocument/2006/math">
                    <m:f>
                      <m:fPr>
                        <m:ctrlPr>
                          <a:rPr lang="en-US" i="1" smtClean="0">
                            <a:solidFill>
                              <a:schemeClr val="tx1"/>
                            </a:solidFill>
                            <a:effectLst/>
                            <a:latin typeface="Cambria Math" panose="02040503050406030204" pitchFamily="18" charset="0"/>
                            <a:ea typeface="Times New Roman" panose="02020603050405020304" pitchFamily="18" charset="0"/>
                          </a:rPr>
                        </m:ctrlPr>
                      </m:fPr>
                      <m:num>
                        <m:r>
                          <a:rPr lang="en-US" b="0" i="1" smtClean="0">
                            <a:solidFill>
                              <a:schemeClr val="tx1"/>
                            </a:solidFill>
                            <a:effectLst/>
                            <a:latin typeface="Cambria Math" panose="02040503050406030204" pitchFamily="18" charset="0"/>
                            <a:ea typeface="Times New Roman" panose="02020603050405020304" pitchFamily="18" charset="0"/>
                          </a:rPr>
                          <m:t>0.5</m:t>
                        </m:r>
                      </m:num>
                      <m:den>
                        <m:r>
                          <a:rPr lang="en-US" b="0" i="1" smtClean="0">
                            <a:solidFill>
                              <a:schemeClr val="tx1"/>
                            </a:solidFill>
                            <a:effectLst/>
                            <a:latin typeface="Cambria Math" panose="02040503050406030204" pitchFamily="18" charset="0"/>
                            <a:ea typeface="Times New Roman" panose="02020603050405020304" pitchFamily="18" charset="0"/>
                          </a:rPr>
                          <m:t>0.5</m:t>
                        </m:r>
                      </m:den>
                    </m:f>
                  </m:oMath>
                </a14:m>
                <a:r>
                  <a:rPr lang="en-US">
                    <a:solidFill>
                      <a:schemeClr val="tx1"/>
                    </a:solidFill>
                    <a:effectLst/>
                    <a:ea typeface="Arial" panose="020B0604020202020204" pitchFamily="34" charset="0"/>
                  </a:rPr>
                  <a:t>  = 1 or 1:1</a:t>
                </a:r>
              </a:p>
            </p:txBody>
          </p:sp>
        </mc:Choice>
        <mc:Fallback xmlns="">
          <p:sp>
            <p:nvSpPr>
              <p:cNvPr id="3" name="Content Placeholder 2">
                <a:extLst>
                  <a:ext uri="{FF2B5EF4-FFF2-40B4-BE49-F238E27FC236}">
                    <a16:creationId xmlns:a16="http://schemas.microsoft.com/office/drawing/2014/main" id="{8B3869FB-E2F0-F6E4-F7D6-66D8BEBC0BC7}"/>
                  </a:ext>
                </a:extLst>
              </p:cNvPr>
              <p:cNvSpPr>
                <a:spLocks noGrp="1" noRot="1" noChangeAspect="1" noMove="1" noResize="1" noEditPoints="1" noAdjustHandles="1" noChangeArrowheads="1" noChangeShapeType="1" noTextEdit="1"/>
              </p:cNvSpPr>
              <p:nvPr>
                <p:ph idx="1"/>
              </p:nvPr>
            </p:nvSpPr>
            <p:spPr>
              <a:blipFill>
                <a:blip r:embed="rId2"/>
                <a:stretch>
                  <a:fillRect l="-928"/>
                </a:stretch>
              </a:blipFill>
            </p:spPr>
            <p:txBody>
              <a:bodyPr/>
              <a:lstStyle/>
              <a:p>
                <a:r>
                  <a:rPr lang="en-US">
                    <a:noFill/>
                  </a:rPr>
                  <a:t> </a:t>
                </a:r>
              </a:p>
            </p:txBody>
          </p:sp>
        </mc:Fallback>
      </mc:AlternateContent>
    </p:spTree>
    <p:extLst>
      <p:ext uri="{BB962C8B-B14F-4D97-AF65-F5344CB8AC3E}">
        <p14:creationId xmlns:p14="http://schemas.microsoft.com/office/powerpoint/2010/main" val="158731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2C75B-EB7D-EC9B-B6B9-9919CF2ABC82}"/>
              </a:ext>
            </a:extLst>
          </p:cNvPr>
          <p:cNvSpPr>
            <a:spLocks noGrp="1"/>
          </p:cNvSpPr>
          <p:nvPr>
            <p:ph type="title"/>
          </p:nvPr>
        </p:nvSpPr>
        <p:spPr/>
        <p:txBody>
          <a:bodyPr/>
          <a:lstStyle/>
          <a:p>
            <a:r>
              <a:rPr lang="en-US"/>
              <a:t>ODDS Ratio</a:t>
            </a:r>
          </a:p>
        </p:txBody>
      </p:sp>
      <p:sp>
        <p:nvSpPr>
          <p:cNvPr id="3" name="Content Placeholder 2">
            <a:extLst>
              <a:ext uri="{FF2B5EF4-FFF2-40B4-BE49-F238E27FC236}">
                <a16:creationId xmlns:a16="http://schemas.microsoft.com/office/drawing/2014/main" id="{4F7C3379-2086-F03D-3A51-C0E3CC672FB5}"/>
              </a:ext>
            </a:extLst>
          </p:cNvPr>
          <p:cNvSpPr>
            <a:spLocks noGrp="1"/>
          </p:cNvSpPr>
          <p:nvPr>
            <p:ph idx="1"/>
          </p:nvPr>
        </p:nvSpPr>
        <p:spPr>
          <a:xfrm>
            <a:off x="1111370" y="2182080"/>
            <a:ext cx="4985084" cy="3433763"/>
          </a:xfrm>
        </p:spPr>
        <p:txBody>
          <a:bodyPr>
            <a:normAutofit/>
          </a:bodyPr>
          <a:lstStyle/>
          <a:p>
            <a:pPr marL="0" marR="0" indent="0" algn="just">
              <a:lnSpc>
                <a:spcPct val="150000"/>
              </a:lnSpc>
              <a:spcBef>
                <a:spcPts val="0"/>
              </a:spcBef>
              <a:spcAft>
                <a:spcPts val="0"/>
              </a:spcAft>
              <a:buNone/>
            </a:pPr>
            <a:r>
              <a:rPr lang="en-US" b="1">
                <a:ea typeface="Arial" panose="020B0604020202020204" pitchFamily="34" charset="0"/>
              </a:rPr>
              <a:t>Fair coin flip</a:t>
            </a:r>
          </a:p>
          <a:p>
            <a:pPr marL="0" marR="0" indent="0" algn="just">
              <a:lnSpc>
                <a:spcPct val="150000"/>
              </a:lnSpc>
              <a:spcBef>
                <a:spcPts val="0"/>
              </a:spcBef>
              <a:spcAft>
                <a:spcPts val="0"/>
              </a:spcAft>
              <a:buNone/>
            </a:pPr>
            <a:r>
              <a:rPr lang="en-US">
                <a:effectLst/>
                <a:ea typeface="Arial" panose="020B0604020202020204" pitchFamily="34" charset="0"/>
              </a:rPr>
              <a:t>P(heads) = 1/2 = </a:t>
            </a:r>
            <a:r>
              <a:rPr lang="en-US">
                <a:ea typeface="Arial" panose="020B0604020202020204" pitchFamily="34" charset="0"/>
              </a:rPr>
              <a:t>0.5</a:t>
            </a:r>
          </a:p>
          <a:p>
            <a:pPr marL="0" marR="0" indent="0" algn="just">
              <a:lnSpc>
                <a:spcPct val="150000"/>
              </a:lnSpc>
              <a:spcBef>
                <a:spcPts val="0"/>
              </a:spcBef>
              <a:spcAft>
                <a:spcPts val="0"/>
              </a:spcAft>
              <a:buNone/>
            </a:pPr>
            <a:r>
              <a:rPr lang="en-US">
                <a:effectLst/>
                <a:ea typeface="Arial" panose="020B0604020202020204" pitchFamily="34" charset="0"/>
              </a:rPr>
              <a:t>Odds(heads) = 0.5 / 0.5 = 1 or 1:1</a:t>
            </a:r>
          </a:p>
          <a:p>
            <a:pPr marL="0" marR="0" indent="0" algn="just">
              <a:lnSpc>
                <a:spcPct val="150000"/>
              </a:lnSpc>
              <a:spcBef>
                <a:spcPts val="0"/>
              </a:spcBef>
              <a:spcAft>
                <a:spcPts val="0"/>
              </a:spcAft>
              <a:buNone/>
            </a:pPr>
            <a:r>
              <a:rPr lang="en-US" b="1">
                <a:ea typeface="Arial" panose="020B0604020202020204" pitchFamily="34" charset="0"/>
              </a:rPr>
              <a:t>Loaded coin flip</a:t>
            </a:r>
          </a:p>
          <a:p>
            <a:pPr marL="0" marR="0" indent="0" algn="just">
              <a:lnSpc>
                <a:spcPct val="150000"/>
              </a:lnSpc>
              <a:spcBef>
                <a:spcPts val="0"/>
              </a:spcBef>
              <a:spcAft>
                <a:spcPts val="0"/>
              </a:spcAft>
              <a:buNone/>
            </a:pPr>
            <a:r>
              <a:rPr lang="en-US">
                <a:ea typeface="Arial" panose="020B0604020202020204" pitchFamily="34" charset="0"/>
              </a:rPr>
              <a:t>P(heads) = 7/10 = 0.7</a:t>
            </a:r>
          </a:p>
          <a:p>
            <a:pPr marL="0" marR="0" indent="0" algn="just">
              <a:lnSpc>
                <a:spcPct val="150000"/>
              </a:lnSpc>
              <a:spcBef>
                <a:spcPts val="0"/>
              </a:spcBef>
              <a:spcAft>
                <a:spcPts val="0"/>
              </a:spcAft>
              <a:buNone/>
            </a:pPr>
            <a:r>
              <a:rPr lang="en-US">
                <a:ea typeface="Arial" panose="020B0604020202020204" pitchFamily="34" charset="0"/>
              </a:rPr>
              <a:t>Odds(heads) = 0.7/0.3 = 2.333</a:t>
            </a:r>
          </a:p>
        </p:txBody>
      </p:sp>
      <p:sp>
        <p:nvSpPr>
          <p:cNvPr id="5" name="TextBox 4">
            <a:extLst>
              <a:ext uri="{FF2B5EF4-FFF2-40B4-BE49-F238E27FC236}">
                <a16:creationId xmlns:a16="http://schemas.microsoft.com/office/drawing/2014/main" id="{13BD2B0F-1635-57A4-0D68-5CABCCAF1498}"/>
              </a:ext>
            </a:extLst>
          </p:cNvPr>
          <p:cNvSpPr txBox="1"/>
          <p:nvPr/>
        </p:nvSpPr>
        <p:spPr>
          <a:xfrm>
            <a:off x="6768785" y="4414044"/>
            <a:ext cx="4824663" cy="1200329"/>
          </a:xfrm>
          <a:prstGeom prst="rect">
            <a:avLst/>
          </a:prstGeom>
          <a:noFill/>
        </p:spPr>
        <p:txBody>
          <a:bodyPr wrap="square" rtlCol="0">
            <a:spAutoFit/>
          </a:bodyPr>
          <a:lstStyle/>
          <a:p>
            <a:pPr algn="just"/>
            <a:r>
              <a:rPr lang="en-US" sz="2400" b="1">
                <a:latin typeface="Times New Roman" panose="02020603050405020304" pitchFamily="18" charset="0"/>
                <a:cs typeface="Times New Roman" panose="02020603050405020304" pitchFamily="18" charset="0"/>
              </a:rPr>
              <a:t>The odds of getting “heads” on the loaded coin are 2.333x greater than the fair coin</a:t>
            </a:r>
          </a:p>
        </p:txBody>
      </p:sp>
      <p:sp>
        <p:nvSpPr>
          <p:cNvPr id="6" name="TextBox 5">
            <a:extLst>
              <a:ext uri="{FF2B5EF4-FFF2-40B4-BE49-F238E27FC236}">
                <a16:creationId xmlns:a16="http://schemas.microsoft.com/office/drawing/2014/main" id="{36FDFC04-6753-2EC3-5649-F4836E553A13}"/>
              </a:ext>
            </a:extLst>
          </p:cNvPr>
          <p:cNvSpPr txBox="1"/>
          <p:nvPr/>
        </p:nvSpPr>
        <p:spPr>
          <a:xfrm>
            <a:off x="962526" y="1556084"/>
            <a:ext cx="8983579" cy="461665"/>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The odds ratio is exactly what it says it is, a ratio of two odds</a:t>
            </a:r>
          </a:p>
        </p:txBody>
      </p:sp>
      <p:sp>
        <p:nvSpPr>
          <p:cNvPr id="8" name="TextBox 7">
            <a:extLst>
              <a:ext uri="{FF2B5EF4-FFF2-40B4-BE49-F238E27FC236}">
                <a16:creationId xmlns:a16="http://schemas.microsoft.com/office/drawing/2014/main" id="{00B4AA2C-0F39-4451-049D-890A106411FB}"/>
              </a:ext>
            </a:extLst>
          </p:cNvPr>
          <p:cNvSpPr txBox="1"/>
          <p:nvPr/>
        </p:nvSpPr>
        <p:spPr>
          <a:xfrm>
            <a:off x="6771736" y="2572049"/>
            <a:ext cx="4439009"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Times New Roman"/>
                <a:cs typeface="Calibri"/>
              </a:rPr>
              <a:t>Odds ratio = odds1 / odds0</a:t>
            </a:r>
          </a:p>
          <a:p>
            <a:r>
              <a:rPr lang="en-US" sz="2400">
                <a:latin typeface="Times New Roman"/>
                <a:cs typeface="Calibri"/>
              </a:rPr>
              <a:t>Odds ratio = 2.333 / 1</a:t>
            </a:r>
          </a:p>
          <a:p>
            <a:r>
              <a:rPr lang="en-US" sz="2400">
                <a:latin typeface="Times New Roman"/>
                <a:cs typeface="Calibri"/>
              </a:rPr>
              <a:t>Odds ratio = 2.333</a:t>
            </a:r>
          </a:p>
          <a:p>
            <a:endParaRPr lang="en-US" sz="2400">
              <a:latin typeface="Times New Roman"/>
              <a:cs typeface="Calibri"/>
            </a:endParaRPr>
          </a:p>
        </p:txBody>
      </p:sp>
    </p:spTree>
    <p:extLst>
      <p:ext uri="{BB962C8B-B14F-4D97-AF65-F5344CB8AC3E}">
        <p14:creationId xmlns:p14="http://schemas.microsoft.com/office/powerpoint/2010/main" val="1734412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 calcmode="lin" valueType="num">
                                      <p:cBhvr additive="base">
                                        <p:cTn id="2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additive="base">
                                        <p:cTn id="41" dur="500" fill="hold"/>
                                        <p:tgtEl>
                                          <p:spTgt spid="8"/>
                                        </p:tgtEl>
                                        <p:attrNameLst>
                                          <p:attrName>ppt_x</p:attrName>
                                        </p:attrNameLst>
                                      </p:cBhvr>
                                      <p:tavLst>
                                        <p:tav tm="0">
                                          <p:val>
                                            <p:strVal val="#ppt_x"/>
                                          </p:val>
                                        </p:tav>
                                        <p:tav tm="100000">
                                          <p:val>
                                            <p:strVal val="#ppt_x"/>
                                          </p:val>
                                        </p:tav>
                                      </p:tavLst>
                                    </p:anim>
                                    <p:anim calcmode="lin" valueType="num">
                                      <p:cBhvr additive="base">
                                        <p:cTn id="4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5"/>
                                        </p:tgtEl>
                                        <p:attrNameLst>
                                          <p:attrName>style.visibility</p:attrName>
                                        </p:attrNameLst>
                                      </p:cBhvr>
                                      <p:to>
                                        <p:strVal val="visible"/>
                                      </p:to>
                                    </p:set>
                                    <p:anim calcmode="lin" valueType="num">
                                      <p:cBhvr additive="base">
                                        <p:cTn id="47" dur="500" fill="hold"/>
                                        <p:tgtEl>
                                          <p:spTgt spid="5"/>
                                        </p:tgtEl>
                                        <p:attrNameLst>
                                          <p:attrName>ppt_x</p:attrName>
                                        </p:attrNameLst>
                                      </p:cBhvr>
                                      <p:tavLst>
                                        <p:tav tm="0">
                                          <p:val>
                                            <p:strVal val="#ppt_x"/>
                                          </p:val>
                                        </p:tav>
                                        <p:tav tm="100000">
                                          <p:val>
                                            <p:strVal val="#ppt_x"/>
                                          </p:val>
                                        </p:tav>
                                      </p:tavLst>
                                    </p:anim>
                                    <p:anim calcmode="lin" valueType="num">
                                      <p:cBhvr additive="base">
                                        <p:cTn id="4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497E3-32FB-D0E9-9208-57E20C1D8199}"/>
              </a:ext>
            </a:extLst>
          </p:cNvPr>
          <p:cNvSpPr>
            <a:spLocks noGrp="1"/>
          </p:cNvSpPr>
          <p:nvPr>
            <p:ph type="title"/>
          </p:nvPr>
        </p:nvSpPr>
        <p:spPr/>
        <p:txBody>
          <a:bodyPr/>
          <a:lstStyle/>
          <a:p>
            <a:r>
              <a:rPr lang="en-US"/>
              <a:t>ODDS Ratio in Logistic Regression</a:t>
            </a:r>
          </a:p>
        </p:txBody>
      </p:sp>
      <p:sp>
        <p:nvSpPr>
          <p:cNvPr id="3" name="Content Placeholder 2">
            <a:extLst>
              <a:ext uri="{FF2B5EF4-FFF2-40B4-BE49-F238E27FC236}">
                <a16:creationId xmlns:a16="http://schemas.microsoft.com/office/drawing/2014/main" id="{858DF299-3D6B-4C24-0DE6-9BFAD8A2D69E}"/>
              </a:ext>
            </a:extLst>
          </p:cNvPr>
          <p:cNvSpPr>
            <a:spLocks noGrp="1"/>
          </p:cNvSpPr>
          <p:nvPr>
            <p:ph idx="1"/>
          </p:nvPr>
        </p:nvSpPr>
        <p:spPr/>
        <p:txBody>
          <a:bodyPr vert="horz" lIns="91440" tIns="45720" rIns="91440" bIns="45720" rtlCol="0" anchor="t">
            <a:normAutofit/>
          </a:bodyPr>
          <a:lstStyle/>
          <a:p>
            <a:r>
              <a:rPr lang="en-US"/>
              <a:t>The odds ratio for a variable in logistic regression represents how the odds change with a 1 unit increase in that variable holding all other variables constant </a:t>
            </a:r>
          </a:p>
          <a:p>
            <a:r>
              <a:rPr lang="en-US"/>
              <a:t>For (fictitious) example: </a:t>
            </a:r>
          </a:p>
          <a:p>
            <a:pPr lvl="1"/>
            <a:r>
              <a:rPr lang="en-US"/>
              <a:t>Body weight and sleep apnea (two categories: apnea / no apnea) </a:t>
            </a:r>
          </a:p>
          <a:p>
            <a:pPr lvl="1"/>
            <a:r>
              <a:rPr lang="en-US"/>
              <a:t>Weight variable had an odds ratio of 1.07 </a:t>
            </a:r>
          </a:p>
          <a:p>
            <a:pPr lvl="1"/>
            <a:r>
              <a:rPr lang="en-US"/>
              <a:t>This means a one-pound increase in weight increases the odds of having sleep apnea by 1.07 (not very high b/c we are looking at 1Ib increments) </a:t>
            </a:r>
          </a:p>
          <a:p>
            <a:pPr lvl="1"/>
            <a:r>
              <a:rPr lang="en-US">
                <a:latin typeface="Times New Roman"/>
                <a:cs typeface="Times New Roman"/>
              </a:rPr>
              <a:t>A ten-pound increase in weight increases the odds to 1.98 or almost doubles a person's odds of having sleep apnea, and a 20 pound increases or having raises the odds to 3.87 or almost 4x greater</a:t>
            </a:r>
          </a:p>
          <a:p>
            <a:pPr lvl="1"/>
            <a:r>
              <a:rPr lang="en-US"/>
              <a:t>This holds true at any point in the weight spectrum.</a:t>
            </a:r>
          </a:p>
          <a:p>
            <a:endParaRPr lang="en-US"/>
          </a:p>
        </p:txBody>
      </p:sp>
    </p:spTree>
    <p:extLst>
      <p:ext uri="{BB962C8B-B14F-4D97-AF65-F5344CB8AC3E}">
        <p14:creationId xmlns:p14="http://schemas.microsoft.com/office/powerpoint/2010/main" val="2268235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 calcmode="lin" valueType="num">
                                      <p:cBhvr additive="base">
                                        <p:cTn id="4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816F1-AA51-6110-80C2-AB94B69FD4A2}"/>
              </a:ext>
            </a:extLst>
          </p:cNvPr>
          <p:cNvSpPr>
            <a:spLocks noGrp="1"/>
          </p:cNvSpPr>
          <p:nvPr>
            <p:ph type="title"/>
          </p:nvPr>
        </p:nvSpPr>
        <p:spPr/>
        <p:txBody>
          <a:bodyPr/>
          <a:lstStyle/>
          <a:p>
            <a:r>
              <a:rPr lang="en-US"/>
              <a:t>A Warning</a:t>
            </a:r>
          </a:p>
        </p:txBody>
      </p:sp>
      <p:sp>
        <p:nvSpPr>
          <p:cNvPr id="3" name="Content Placeholder 2">
            <a:extLst>
              <a:ext uri="{FF2B5EF4-FFF2-40B4-BE49-F238E27FC236}">
                <a16:creationId xmlns:a16="http://schemas.microsoft.com/office/drawing/2014/main" id="{7DF0B657-1BF7-0259-FF91-2A1397872C82}"/>
              </a:ext>
            </a:extLst>
          </p:cNvPr>
          <p:cNvSpPr>
            <a:spLocks noGrp="1"/>
          </p:cNvSpPr>
          <p:nvPr>
            <p:ph idx="1"/>
          </p:nvPr>
        </p:nvSpPr>
        <p:spPr/>
        <p:txBody>
          <a:bodyPr vert="horz" lIns="91440" tIns="45720" rIns="91440" bIns="45720" rtlCol="0" anchor="t">
            <a:normAutofit/>
          </a:bodyPr>
          <a:lstStyle/>
          <a:p>
            <a:pPr algn="just"/>
            <a:r>
              <a:rPr lang="en-US">
                <a:latin typeface="Times New Roman"/>
                <a:cs typeface="Times New Roman"/>
              </a:rPr>
              <a:t>It is essential to separate probability and odds</a:t>
            </a:r>
          </a:p>
          <a:p>
            <a:pPr algn="just"/>
            <a:r>
              <a:rPr lang="en-US">
                <a:latin typeface="Times New Roman"/>
                <a:cs typeface="Times New Roman"/>
              </a:rPr>
              <a:t>In the previous example, a person gaining 20 pounds increases their odds of sleep apnea by almost a factor of </a:t>
            </a:r>
            <a:r>
              <a:rPr lang="en-US" b="1">
                <a:latin typeface="Times New Roman"/>
                <a:cs typeface="Times New Roman"/>
              </a:rPr>
              <a:t>4 regardless of their starting weight </a:t>
            </a:r>
            <a:endParaRPr lang="en-US" b="1"/>
          </a:p>
          <a:p>
            <a:pPr algn="just"/>
            <a:r>
              <a:rPr lang="en-US">
                <a:latin typeface="Times New Roman"/>
                <a:cs typeface="Times New Roman"/>
              </a:rPr>
              <a:t>However, the </a:t>
            </a:r>
            <a:r>
              <a:rPr lang="en-US" b="1">
                <a:latin typeface="Times New Roman"/>
                <a:cs typeface="Times New Roman"/>
              </a:rPr>
              <a:t>probability</a:t>
            </a:r>
            <a:r>
              <a:rPr lang="en-US">
                <a:latin typeface="Times New Roman"/>
                <a:cs typeface="Times New Roman"/>
              </a:rPr>
              <a:t> of having apnea is LOWER in people with lower body weight, to begin with. </a:t>
            </a:r>
            <a:endParaRPr lang="en-US"/>
          </a:p>
          <a:p>
            <a:pPr algn="just"/>
            <a:r>
              <a:rPr lang="en-US">
                <a:latin typeface="Times New Roman"/>
                <a:cs typeface="Times New Roman"/>
              </a:rPr>
              <a:t>So, while the odds are 4x greater, the probability may still below </a:t>
            </a:r>
            <a:endParaRPr lang="en-US"/>
          </a:p>
          <a:p>
            <a:pPr algn="just"/>
            <a:r>
              <a:rPr lang="en-US">
                <a:latin typeface="Times New Roman"/>
                <a:cs typeface="Times New Roman"/>
              </a:rPr>
              <a:t>Basically, what this means is that the odds can have a large magnitude even if the underlying probabilities are low </a:t>
            </a:r>
            <a:endParaRPr lang="en-US"/>
          </a:p>
        </p:txBody>
      </p:sp>
    </p:spTree>
    <p:extLst>
      <p:ext uri="{BB962C8B-B14F-4D97-AF65-F5344CB8AC3E}">
        <p14:creationId xmlns:p14="http://schemas.microsoft.com/office/powerpoint/2010/main" val="3278068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B4BB7-79F1-1C15-08CD-A01CA90F3AC0}"/>
              </a:ext>
            </a:extLst>
          </p:cNvPr>
          <p:cNvSpPr>
            <a:spLocks noGrp="1"/>
          </p:cNvSpPr>
          <p:nvPr>
            <p:ph type="title"/>
          </p:nvPr>
        </p:nvSpPr>
        <p:spPr/>
        <p:txBody>
          <a:bodyPr/>
          <a:lstStyle/>
          <a:p>
            <a:r>
              <a:rPr lang="en-US"/>
              <a:t>Bringing Back Bernoulli</a:t>
            </a:r>
          </a:p>
        </p:txBody>
      </p:sp>
      <p:sp>
        <p:nvSpPr>
          <p:cNvPr id="3" name="Content Placeholder 2">
            <a:extLst>
              <a:ext uri="{FF2B5EF4-FFF2-40B4-BE49-F238E27FC236}">
                <a16:creationId xmlns:a16="http://schemas.microsoft.com/office/drawing/2014/main" id="{731F236D-64C7-CEF8-1731-5A0A65B9B62B}"/>
              </a:ext>
            </a:extLst>
          </p:cNvPr>
          <p:cNvSpPr>
            <a:spLocks noGrp="1"/>
          </p:cNvSpPr>
          <p:nvPr>
            <p:ph idx="1"/>
          </p:nvPr>
        </p:nvSpPr>
        <p:spPr/>
        <p:txBody>
          <a:bodyPr vert="horz" lIns="91440" tIns="45720" rIns="91440" bIns="45720" rtlCol="0" anchor="t">
            <a:normAutofit/>
          </a:bodyPr>
          <a:lstStyle/>
          <a:p>
            <a:pPr algn="just"/>
            <a:r>
              <a:rPr lang="en-US"/>
              <a:t>The dependent variable in logistic regression follows the Bernoulli distribution having an unknown probability, p </a:t>
            </a:r>
          </a:p>
          <a:p>
            <a:pPr algn="just"/>
            <a:r>
              <a:rPr lang="en-US"/>
              <a:t>Remember that the Bernoulli distribution is just a special case of the Binomial distribution where it = 1 (just one trial) </a:t>
            </a:r>
          </a:p>
          <a:p>
            <a:pPr algn="just"/>
            <a:r>
              <a:rPr lang="en-US"/>
              <a:t>Success is "1" and failure is "0" </a:t>
            </a:r>
          </a:p>
          <a:p>
            <a:pPr algn="just"/>
            <a:r>
              <a:rPr lang="en-US">
                <a:latin typeface="Times New Roman"/>
                <a:cs typeface="Times New Roman"/>
              </a:rPr>
              <a:t>So the probability of success is p and failure is q = 1 — p. </a:t>
            </a:r>
            <a:endParaRPr lang="en-US"/>
          </a:p>
          <a:p>
            <a:pPr algn="just"/>
            <a:r>
              <a:rPr lang="en-US" b="1">
                <a:latin typeface="Times New Roman"/>
                <a:cs typeface="Times New Roman"/>
              </a:rPr>
              <a:t>In logistic regression, we are estimating an unknown p for any given linear combination of the independent variables </a:t>
            </a:r>
            <a:endParaRPr lang="en-US" b="1"/>
          </a:p>
          <a:p>
            <a:pPr algn="just"/>
            <a:r>
              <a:rPr lang="en-US"/>
              <a:t>Therefore, we need to link together our independent variables to essentially the Bernoulli distribution; that link is called the logit. </a:t>
            </a:r>
          </a:p>
          <a:p>
            <a:pPr algn="just"/>
            <a:endParaRPr lang="en-US"/>
          </a:p>
        </p:txBody>
      </p:sp>
    </p:spTree>
    <p:extLst>
      <p:ext uri="{BB962C8B-B14F-4D97-AF65-F5344CB8AC3E}">
        <p14:creationId xmlns:p14="http://schemas.microsoft.com/office/powerpoint/2010/main" val="2970139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D258B-DA3F-27BF-E49E-9A19D2C3A899}"/>
              </a:ext>
            </a:extLst>
          </p:cNvPr>
          <p:cNvSpPr>
            <a:spLocks noGrp="1"/>
          </p:cNvSpPr>
          <p:nvPr>
            <p:ph type="title"/>
          </p:nvPr>
        </p:nvSpPr>
        <p:spPr/>
        <p:txBody>
          <a:bodyPr/>
          <a:lstStyle/>
          <a:p>
            <a:r>
              <a:rPr lang="en-US"/>
              <a:t>What is the Logit?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244B8EC-8EDA-C910-C46B-D4262CCB6DA5}"/>
                  </a:ext>
                </a:extLst>
              </p:cNvPr>
              <p:cNvSpPr>
                <a:spLocks noGrp="1"/>
              </p:cNvSpPr>
              <p:nvPr>
                <p:ph idx="1"/>
              </p:nvPr>
            </p:nvSpPr>
            <p:spPr/>
            <p:txBody>
              <a:bodyPr/>
              <a:lstStyle/>
              <a:p>
                <a:pPr algn="just"/>
                <a:r>
                  <a:rPr lang="en-US" dirty="0"/>
                  <a:t>In logistic regression, we do not know p like we do in Binomial (Bernoulli) distribution problems. The goal of logistic regression is to estimate p for a linear combination of the independent variables. Estimate of p is p-hat,  </a:t>
                </a:r>
              </a:p>
              <a:p>
                <a:pPr algn="just"/>
                <a:r>
                  <a:rPr lang="en-US" dirty="0"/>
                  <a:t>To tie together our linear combination of variables and in essence, the Bernoulli distribution we need a function that links them together, or maps the linear combination of variables that could result in any value onto the Bernoulli probability distribution with a domain from 0 to 1. The natural log of the odds ratio, the logit, is that link function.</a:t>
                </a:r>
              </a:p>
              <a:p>
                <a:pPr marL="0" indent="0" algn="just">
                  <a:buNone/>
                </a:pPr>
                <a:r>
                  <a:rPr lang="en-US" dirty="0"/>
                  <a:t>   ln(odds)       ln</a:t>
                </a:r>
                <a14:m>
                  <m:oMath xmlns:m="http://schemas.openxmlformats.org/officeDocument/2006/math">
                    <m:d>
                      <m:dPr>
                        <m:ctrlPr>
                          <a:rPr lang="en-US" i="1" smtClean="0">
                            <a:latin typeface="Cambria Math" panose="02040503050406030204" pitchFamily="18" charset="0"/>
                          </a:rPr>
                        </m:ctrlPr>
                      </m:dPr>
                      <m:e>
                        <m:f>
                          <m:fPr>
                            <m:ctrlPr>
                              <a:rPr lang="en-US" i="1" smtClean="0">
                                <a:latin typeface="Cambria Math" panose="02040503050406030204" pitchFamily="18" charset="0"/>
                              </a:rPr>
                            </m:ctrlPr>
                          </m:fPr>
                          <m:num>
                            <m:r>
                              <a:rPr lang="en-US" b="0" i="1" smtClean="0">
                                <a:latin typeface="Cambria Math" panose="02040503050406030204" pitchFamily="18" charset="0"/>
                              </a:rPr>
                              <m:t>𝑃</m:t>
                            </m:r>
                          </m:num>
                          <m:den>
                            <m:r>
                              <a:rPr lang="en-US" b="0" i="1" smtClean="0">
                                <a:latin typeface="Cambria Math" panose="02040503050406030204" pitchFamily="18" charset="0"/>
                              </a:rPr>
                              <m:t>1−</m:t>
                            </m:r>
                            <m:r>
                              <a:rPr lang="en-US" b="0" i="1" smtClean="0">
                                <a:latin typeface="Cambria Math" panose="02040503050406030204" pitchFamily="18" charset="0"/>
                              </a:rPr>
                              <m:t>𝑝</m:t>
                            </m:r>
                          </m:den>
                        </m:f>
                      </m:e>
                    </m:d>
                  </m:oMath>
                </a14:m>
                <a:r>
                  <a:rPr lang="en-US" dirty="0"/>
                  <a:t> is the logit(p) </a:t>
                </a:r>
                <a:r>
                  <a:rPr lang="en-US" b="1" dirty="0"/>
                  <a:t>or</a:t>
                </a:r>
                <a:r>
                  <a:rPr lang="en-US" dirty="0"/>
                  <a:t> ln(p) – ln(1-p) = logit(p)</a:t>
                </a:r>
              </a:p>
              <a:p>
                <a:pPr marL="0" indent="0" algn="just">
                  <a:buNone/>
                </a:pPr>
                <a:r>
                  <a:rPr lang="en-US" dirty="0"/>
                  <a:t>	</a:t>
                </a:r>
              </a:p>
              <a:p>
                <a:pPr algn="just"/>
                <a:endParaRPr lang="en-US" dirty="0"/>
              </a:p>
            </p:txBody>
          </p:sp>
        </mc:Choice>
        <mc:Fallback xmlns="">
          <p:sp>
            <p:nvSpPr>
              <p:cNvPr id="3" name="Content Placeholder 2">
                <a:extLst>
                  <a:ext uri="{FF2B5EF4-FFF2-40B4-BE49-F238E27FC236}">
                    <a16:creationId xmlns:a16="http://schemas.microsoft.com/office/drawing/2014/main" id="{7244B8EC-8EDA-C910-C46B-D4262CCB6DA5}"/>
                  </a:ext>
                </a:extLst>
              </p:cNvPr>
              <p:cNvSpPr>
                <a:spLocks noGrp="1" noRot="1" noChangeAspect="1" noMove="1" noResize="1" noEditPoints="1" noAdjustHandles="1" noChangeArrowheads="1" noChangeShapeType="1" noTextEdit="1"/>
              </p:cNvSpPr>
              <p:nvPr>
                <p:ph idx="1"/>
              </p:nvPr>
            </p:nvSpPr>
            <p:spPr>
              <a:blipFill>
                <a:blip r:embed="rId2"/>
                <a:stretch>
                  <a:fillRect l="-812" t="-1961" r="-870"/>
                </a:stretch>
              </a:blipFill>
            </p:spPr>
            <p:txBody>
              <a:bodyPr/>
              <a:lstStyle/>
              <a:p>
                <a:r>
                  <a:rPr lang="en-US">
                    <a:noFill/>
                  </a:rPr>
                  <a:t> </a:t>
                </a:r>
              </a:p>
            </p:txBody>
          </p:sp>
        </mc:Fallback>
      </mc:AlternateContent>
      <p:sp>
        <p:nvSpPr>
          <p:cNvPr id="4" name="Arrow: Right 3">
            <a:extLst>
              <a:ext uri="{FF2B5EF4-FFF2-40B4-BE49-F238E27FC236}">
                <a16:creationId xmlns:a16="http://schemas.microsoft.com/office/drawing/2014/main" id="{58D2FD4B-3F5B-6ACD-0EF3-8344129AA166}"/>
              </a:ext>
            </a:extLst>
          </p:cNvPr>
          <p:cNvSpPr/>
          <p:nvPr/>
        </p:nvSpPr>
        <p:spPr>
          <a:xfrm>
            <a:off x="2263806" y="4918229"/>
            <a:ext cx="381740" cy="2041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2823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9742A-45DC-24D0-0130-126B2E4BED2F}"/>
              </a:ext>
            </a:extLst>
          </p:cNvPr>
          <p:cNvSpPr>
            <a:spLocks noGrp="1"/>
          </p:cNvSpPr>
          <p:nvPr>
            <p:ph type="title"/>
          </p:nvPr>
        </p:nvSpPr>
        <p:spPr/>
        <p:txBody>
          <a:bodyPr/>
          <a:lstStyle/>
          <a:p>
            <a:endParaRPr lang="en-US"/>
          </a:p>
        </p:txBody>
      </p:sp>
      <p:sp>
        <p:nvSpPr>
          <p:cNvPr id="9" name="Content Placeholder 8">
            <a:extLst>
              <a:ext uri="{FF2B5EF4-FFF2-40B4-BE49-F238E27FC236}">
                <a16:creationId xmlns:a16="http://schemas.microsoft.com/office/drawing/2014/main" id="{FBA74C9E-C5B9-6140-D86A-5E394445A8D4}"/>
              </a:ext>
            </a:extLst>
          </p:cNvPr>
          <p:cNvSpPr>
            <a:spLocks noGrp="1"/>
          </p:cNvSpPr>
          <p:nvPr>
            <p:ph idx="1"/>
          </p:nvPr>
        </p:nvSpPr>
        <p:spPr/>
        <p:txBody>
          <a:bodyPr/>
          <a:lstStyle/>
          <a:p>
            <a:endParaRPr lang="en-US"/>
          </a:p>
        </p:txBody>
      </p:sp>
      <p:pic>
        <p:nvPicPr>
          <p:cNvPr id="15" name="Picture 14">
            <a:extLst>
              <a:ext uri="{FF2B5EF4-FFF2-40B4-BE49-F238E27FC236}">
                <a16:creationId xmlns:a16="http://schemas.microsoft.com/office/drawing/2014/main" id="{A29EFF8D-1A3C-BB2A-9231-679C03CBA6B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8837759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5CF1D-BAC4-3751-560F-774686CACC7E}"/>
              </a:ext>
            </a:extLst>
          </p:cNvPr>
          <p:cNvSpPr>
            <a:spLocks noGrp="1"/>
          </p:cNvSpPr>
          <p:nvPr>
            <p:ph type="title"/>
          </p:nvPr>
        </p:nvSpPr>
        <p:spPr/>
        <p:txBody>
          <a:bodyPr/>
          <a:lstStyle/>
          <a:p>
            <a:r>
              <a:rPr lang="en-US"/>
              <a:t>What is the Inverse Logit?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BD180B5-8DFC-9709-183F-8637BB59486F}"/>
                  </a:ext>
                </a:extLst>
              </p:cNvPr>
              <p:cNvSpPr>
                <a:spLocks noGrp="1"/>
              </p:cNvSpPr>
              <p:nvPr>
                <p:ph idx="1"/>
              </p:nvPr>
            </p:nvSpPr>
            <p:spPr>
              <a:xfrm>
                <a:off x="1287379" y="3534612"/>
                <a:ext cx="3396916" cy="1110080"/>
              </a:xfrm>
            </p:spPr>
            <p:txBody>
              <a:bodyPr/>
              <a:lstStyle/>
              <a:p>
                <a:pPr marL="0" indent="0">
                  <a:buNone/>
                </a:pPr>
                <a:r>
                  <a:rPr lang="en-US" dirty="0"/>
                  <a:t>Logit(p) = ln</a:t>
                </a:r>
                <a14:m>
                  <m:oMath xmlns:m="http://schemas.openxmlformats.org/officeDocument/2006/math">
                    <m:d>
                      <m:dPr>
                        <m:ctrlPr>
                          <a:rPr lang="en-US" i="1" smtClean="0">
                            <a:latin typeface="Cambria Math" panose="02040503050406030204" pitchFamily="18" charset="0"/>
                          </a:rPr>
                        </m:ctrlPr>
                      </m:dPr>
                      <m:e>
                        <m:f>
                          <m:fPr>
                            <m:ctrlPr>
                              <a:rPr lang="en-US" i="1" smtClean="0">
                                <a:latin typeface="Cambria Math" panose="02040503050406030204" pitchFamily="18" charset="0"/>
                              </a:rPr>
                            </m:ctrlPr>
                          </m:fPr>
                          <m:num>
                            <m:r>
                              <a:rPr lang="en-US" b="0" i="1" smtClean="0">
                                <a:latin typeface="Cambria Math" panose="02040503050406030204" pitchFamily="18" charset="0"/>
                              </a:rPr>
                              <m:t>𝑃</m:t>
                            </m:r>
                          </m:num>
                          <m:den>
                            <m:r>
                              <a:rPr lang="en-US" b="0" i="1" smtClean="0">
                                <a:latin typeface="Cambria Math" panose="02040503050406030204" pitchFamily="18" charset="0"/>
                              </a:rPr>
                              <m:t>1−</m:t>
                            </m:r>
                            <m:r>
                              <a:rPr lang="en-US" b="0" i="1" smtClean="0">
                                <a:latin typeface="Cambria Math" panose="02040503050406030204" pitchFamily="18" charset="0"/>
                              </a:rPr>
                              <m:t>𝑝</m:t>
                            </m:r>
                          </m:den>
                        </m:f>
                      </m:e>
                    </m:d>
                  </m:oMath>
                </a14:m>
                <a:endParaRPr lang="en-US" dirty="0"/>
              </a:p>
              <a:p>
                <a:pPr marL="0" indent="0">
                  <a:buNone/>
                </a:pPr>
                <a:r>
                  <a:rPr lang="en-US" dirty="0"/>
                  <a:t>Where p is b/w 0 and 1</a:t>
                </a:r>
              </a:p>
            </p:txBody>
          </p:sp>
        </mc:Choice>
        <mc:Fallback xmlns="">
          <p:sp>
            <p:nvSpPr>
              <p:cNvPr id="3" name="Content Placeholder 2">
                <a:extLst>
                  <a:ext uri="{FF2B5EF4-FFF2-40B4-BE49-F238E27FC236}">
                    <a16:creationId xmlns:a16="http://schemas.microsoft.com/office/drawing/2014/main" id="{7BD180B5-8DFC-9709-183F-8637BB59486F}"/>
                  </a:ext>
                </a:extLst>
              </p:cNvPr>
              <p:cNvSpPr>
                <a:spLocks noGrp="1" noRot="1" noChangeAspect="1" noMove="1" noResize="1" noEditPoints="1" noAdjustHandles="1" noChangeArrowheads="1" noChangeShapeType="1" noTextEdit="1"/>
              </p:cNvSpPr>
              <p:nvPr>
                <p:ph idx="1"/>
              </p:nvPr>
            </p:nvSpPr>
            <p:spPr>
              <a:xfrm>
                <a:off x="1287379" y="3534612"/>
                <a:ext cx="3396916" cy="1110080"/>
              </a:xfrm>
              <a:blipFill>
                <a:blip r:embed="rId2"/>
                <a:stretch>
                  <a:fillRect l="-2693" b="-9341"/>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1AC49FDA-841A-F406-6FE3-75453EAF8AFC}"/>
              </a:ext>
            </a:extLst>
          </p:cNvPr>
          <p:cNvSpPr txBox="1"/>
          <p:nvPr/>
        </p:nvSpPr>
        <p:spPr>
          <a:xfrm>
            <a:off x="1074821" y="1690688"/>
            <a:ext cx="10278979" cy="1569660"/>
          </a:xfrm>
          <a:prstGeom prst="rect">
            <a:avLst/>
          </a:prstGeom>
          <a:noFill/>
        </p:spPr>
        <p:txBody>
          <a:bodyPr wrap="square" rtlCol="0">
            <a:spAutoFit/>
          </a:bodyPr>
          <a:lstStyle/>
          <a:p>
            <a:pPr algn="just"/>
            <a:r>
              <a:rPr lang="en-US" sz="2400">
                <a:latin typeface="Times New Roman" panose="02020603050405020304" pitchFamily="18" charset="0"/>
                <a:cs typeface="Times New Roman" panose="02020603050405020304" pitchFamily="18" charset="0"/>
              </a:rPr>
              <a:t>In our logit link function graph, 0 or 1 ran along the x-axis but we want the probabilities to be on the y-axis. We can achieve that by taking the inverse of the logit function</a:t>
            </a:r>
          </a:p>
          <a:p>
            <a:pPr algn="just"/>
            <a:endParaRPr lang="en-US" sz="240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10AA919F-6302-7DE4-5E33-69DA33DFE98D}"/>
                  </a:ext>
                </a:extLst>
              </p:cNvPr>
              <p:cNvSpPr txBox="1"/>
              <p:nvPr/>
            </p:nvSpPr>
            <p:spPr>
              <a:xfrm>
                <a:off x="6464967" y="3429000"/>
                <a:ext cx="5261811" cy="1020921"/>
              </a:xfrm>
              <a:prstGeom prst="rect">
                <a:avLst/>
              </a:prstGeom>
              <a:noFill/>
            </p:spPr>
            <p:txBody>
              <a:bodyPr wrap="square" rtlCol="0">
                <a:spAutoFit/>
              </a:bodyPr>
              <a:lstStyle/>
              <a:p>
                <a14:m>
                  <m:oMath xmlns:m="http://schemas.openxmlformats.org/officeDocument/2006/math">
                    <m:sSup>
                      <m:sSupPr>
                        <m:ctrlPr>
                          <a:rPr lang="en-US" sz="2400" i="1" smtClean="0">
                            <a:latin typeface="Cambria Math" panose="02040503050406030204" pitchFamily="18" charset="0"/>
                          </a:rPr>
                        </m:ctrlPr>
                      </m:sSupPr>
                      <m:e>
                        <m:r>
                          <a:rPr lang="en-US" sz="2400" b="0" i="1" smtClean="0">
                            <a:latin typeface="Cambria Math" panose="02040503050406030204" pitchFamily="18" charset="0"/>
                          </a:rPr>
                          <m:t>𝑙𝑜𝑔𝑖𝑡</m:t>
                        </m:r>
                      </m:e>
                      <m:sup>
                        <m:r>
                          <a:rPr lang="en-US" sz="2400" b="0" i="1" smtClean="0">
                            <a:latin typeface="Cambria Math" panose="02040503050406030204" pitchFamily="18" charset="0"/>
                          </a:rPr>
                          <m:t>−1</m:t>
                        </m:r>
                      </m:sup>
                    </m:sSup>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𝑎</m:t>
                        </m:r>
                      </m:e>
                    </m:d>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1+ </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𝑒</m:t>
                            </m:r>
                          </m:e>
                          <m:sup>
                            <m:r>
                              <a:rPr lang="en-US" sz="2400" b="0" i="1" smtClean="0">
                                <a:latin typeface="Cambria Math" panose="02040503050406030204" pitchFamily="18" charset="0"/>
                              </a:rPr>
                              <m:t>−</m:t>
                            </m:r>
                            <m:r>
                              <a:rPr lang="en-US" sz="2400" b="0" i="1" smtClean="0">
                                <a:latin typeface="Cambria Math" panose="02040503050406030204" pitchFamily="18" charset="0"/>
                              </a:rPr>
                              <m:t>𝑎</m:t>
                            </m:r>
                          </m:sup>
                        </m:sSup>
                      </m:den>
                    </m:f>
                  </m:oMath>
                </a14:m>
                <a:r>
                  <a:rPr lang="en-US" sz="2400" dirty="0">
                    <a:latin typeface="Times New Roman" panose="02020603050405020304" pitchFamily="18" charset="0"/>
                    <a:cs typeface="Times New Roman" panose="02020603050405020304" pitchFamily="18" charset="0"/>
                  </a:rPr>
                  <a:t> = </a:t>
                </a:r>
                <a14:m>
                  <m:oMath xmlns:m="http://schemas.openxmlformats.org/officeDocument/2006/math">
                    <m:f>
                      <m:fPr>
                        <m:ctrlPr>
                          <a:rPr lang="en-US" sz="2400" i="1" smtClean="0">
                            <a:latin typeface="Cambria Math" panose="02040503050406030204" pitchFamily="18" charset="0"/>
                          </a:rPr>
                        </m:ctrlPr>
                      </m:fPr>
                      <m:num>
                        <m:sSup>
                          <m:sSupPr>
                            <m:ctrlPr>
                              <a:rPr lang="en-US" sz="2400" i="1" smtClean="0">
                                <a:latin typeface="Cambria Math" panose="02040503050406030204" pitchFamily="18" charset="0"/>
                              </a:rPr>
                            </m:ctrlPr>
                          </m:sSupPr>
                          <m:e>
                            <m:r>
                              <a:rPr lang="en-US" sz="2400" b="0" i="1" smtClean="0">
                                <a:latin typeface="Cambria Math" panose="02040503050406030204" pitchFamily="18" charset="0"/>
                              </a:rPr>
                              <m:t>𝑒</m:t>
                            </m:r>
                          </m:e>
                          <m:sup>
                            <m:r>
                              <a:rPr lang="en-US" sz="2400" b="0" i="1" smtClean="0">
                                <a:latin typeface="Cambria Math" panose="02040503050406030204" pitchFamily="18" charset="0"/>
                              </a:rPr>
                              <m:t>𝑎</m:t>
                            </m:r>
                          </m:sup>
                        </m:sSup>
                      </m:num>
                      <m:den>
                        <m:r>
                          <a:rPr lang="en-US" sz="2400" b="0" i="1" smtClean="0">
                            <a:latin typeface="Cambria Math" panose="02040503050406030204" pitchFamily="18" charset="0"/>
                          </a:rPr>
                          <m:t>1+ </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𝑒</m:t>
                            </m:r>
                          </m:e>
                          <m:sup>
                            <m:r>
                              <a:rPr lang="en-US" sz="2400" b="0" i="1" smtClean="0">
                                <a:latin typeface="Cambria Math" panose="02040503050406030204" pitchFamily="18" charset="0"/>
                              </a:rPr>
                              <m:t>𝑎</m:t>
                            </m:r>
                          </m:sup>
                        </m:sSup>
                      </m:den>
                    </m:f>
                  </m:oMath>
                </a14:m>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a = some number </a:t>
                </a:r>
              </a:p>
            </p:txBody>
          </p:sp>
        </mc:Choice>
        <mc:Fallback xmlns="">
          <p:sp>
            <p:nvSpPr>
              <p:cNvPr id="6" name="TextBox 5">
                <a:extLst>
                  <a:ext uri="{FF2B5EF4-FFF2-40B4-BE49-F238E27FC236}">
                    <a16:creationId xmlns:a16="http://schemas.microsoft.com/office/drawing/2014/main" id="{10AA919F-6302-7DE4-5E33-69DA33DFE98D}"/>
                  </a:ext>
                </a:extLst>
              </p:cNvPr>
              <p:cNvSpPr txBox="1">
                <a:spLocks noRot="1" noChangeAspect="1" noMove="1" noResize="1" noEditPoints="1" noAdjustHandles="1" noChangeArrowheads="1" noChangeShapeType="1" noTextEdit="1"/>
              </p:cNvSpPr>
              <p:nvPr/>
            </p:nvSpPr>
            <p:spPr>
              <a:xfrm>
                <a:off x="6464967" y="3429000"/>
                <a:ext cx="5261811" cy="1020921"/>
              </a:xfrm>
              <a:prstGeom prst="rect">
                <a:avLst/>
              </a:prstGeom>
              <a:blipFill>
                <a:blip r:embed="rId3"/>
                <a:stretch>
                  <a:fillRect l="-1854" b="-12575"/>
                </a:stretch>
              </a:blipFill>
            </p:spPr>
            <p:txBody>
              <a:bodyPr/>
              <a:lstStyle/>
              <a:p>
                <a:r>
                  <a:rPr lang="en-US">
                    <a:noFill/>
                  </a:rPr>
                  <a:t> </a:t>
                </a:r>
              </a:p>
            </p:txBody>
          </p:sp>
        </mc:Fallback>
      </mc:AlternateContent>
    </p:spTree>
    <p:extLst>
      <p:ext uri="{BB962C8B-B14F-4D97-AF65-F5344CB8AC3E}">
        <p14:creationId xmlns:p14="http://schemas.microsoft.com/office/powerpoint/2010/main" val="1012832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 calcmode="lin" valueType="num">
                                      <p:cBhvr additive="base">
                                        <p:cTn id="2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0" end="0"/>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anim calcmode="lin" valueType="num">
                                      <p:cBhvr additive="base">
                                        <p:cTn id="27"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30329-BDA8-8539-FC3B-9C70C2DB4A2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3917308-D947-8C37-BA1A-3CF759F5806D}"/>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4DA529A7-AC45-086B-01C3-58E93A2D9DE4}"/>
              </a:ext>
            </a:extLst>
          </p:cNvPr>
          <p:cNvPicPr>
            <a:picLocks noChangeAspect="1"/>
          </p:cNvPicPr>
          <p:nvPr/>
        </p:nvPicPr>
        <p:blipFill>
          <a:blip r:embed="rId2"/>
          <a:stretch>
            <a:fillRect/>
          </a:stretch>
        </p:blipFill>
        <p:spPr>
          <a:xfrm>
            <a:off x="0" y="24468"/>
            <a:ext cx="12192000" cy="6809064"/>
          </a:xfrm>
          <a:prstGeom prst="rect">
            <a:avLst/>
          </a:prstGeom>
        </p:spPr>
      </p:pic>
    </p:spTree>
    <p:extLst>
      <p:ext uri="{BB962C8B-B14F-4D97-AF65-F5344CB8AC3E}">
        <p14:creationId xmlns:p14="http://schemas.microsoft.com/office/powerpoint/2010/main" val="28376149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890AE37-971F-1B42-3C94-A721CE710E09}"/>
              </a:ext>
            </a:extLst>
          </p:cNvPr>
          <p:cNvPicPr>
            <a:picLocks noGrp="1" noChangeAspect="1"/>
          </p:cNvPicPr>
          <p:nvPr>
            <p:ph idx="1"/>
          </p:nvPr>
        </p:nvPicPr>
        <p:blipFill>
          <a:blip r:embed="rId2"/>
          <a:stretch>
            <a:fillRect/>
          </a:stretch>
        </p:blipFill>
        <p:spPr>
          <a:xfrm>
            <a:off x="-1" y="-1"/>
            <a:ext cx="12192001" cy="6858001"/>
          </a:xfrm>
        </p:spPr>
      </p:pic>
    </p:spTree>
    <p:extLst>
      <p:ext uri="{BB962C8B-B14F-4D97-AF65-F5344CB8AC3E}">
        <p14:creationId xmlns:p14="http://schemas.microsoft.com/office/powerpoint/2010/main" val="3974930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D9E75-E2EC-CA32-B95C-7AA98BCA7E98}"/>
              </a:ext>
            </a:extLst>
          </p:cNvPr>
          <p:cNvSpPr>
            <a:spLocks noGrp="1"/>
          </p:cNvSpPr>
          <p:nvPr>
            <p:ph type="title"/>
          </p:nvPr>
        </p:nvSpPr>
        <p:spPr/>
        <p:txBody>
          <a:bodyPr/>
          <a:lstStyle/>
          <a:p>
            <a:r>
              <a:rPr lang="en-US"/>
              <a:t>First-Time Home Buyer</a:t>
            </a:r>
          </a:p>
        </p:txBody>
      </p:sp>
      <p:sp>
        <p:nvSpPr>
          <p:cNvPr id="3" name="Content Placeholder 2">
            <a:extLst>
              <a:ext uri="{FF2B5EF4-FFF2-40B4-BE49-F238E27FC236}">
                <a16:creationId xmlns:a16="http://schemas.microsoft.com/office/drawing/2014/main" id="{E6FD4968-2154-EF4A-FFD2-7C092D91970B}"/>
              </a:ext>
            </a:extLst>
          </p:cNvPr>
          <p:cNvSpPr>
            <a:spLocks noGrp="1"/>
          </p:cNvSpPr>
          <p:nvPr>
            <p:ph idx="1"/>
          </p:nvPr>
        </p:nvSpPr>
        <p:spPr/>
        <p:txBody>
          <a:bodyPr/>
          <a:lstStyle/>
          <a:p>
            <a:pPr algn="just"/>
            <a:r>
              <a:rPr lang="en-US"/>
              <a:t>As a first-time home buyer, you are busy organizing your financial records so you can apply for a home mortgage. As part of this process, you order a copy of your credit report to check for errors and gauge your credit score, ranging from 300 to 850. Lenders will factor in your credit score when deciding to approve or not approve you for a mortgage. It turns out your score is 720. </a:t>
            </a:r>
          </a:p>
          <a:p>
            <a:pPr algn="just"/>
            <a:r>
              <a:rPr lang="en-US"/>
              <a:t>While doing your research, you find some raw data online showing 1000 applicant credit scores and whether or not the application was approved (yes/no). </a:t>
            </a:r>
          </a:p>
        </p:txBody>
      </p:sp>
    </p:spTree>
    <p:extLst>
      <p:ext uri="{BB962C8B-B14F-4D97-AF65-F5344CB8AC3E}">
        <p14:creationId xmlns:p14="http://schemas.microsoft.com/office/powerpoint/2010/main" val="2127149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92527-18C1-1ACC-56C9-D73C8C77E1DD}"/>
              </a:ext>
            </a:extLst>
          </p:cNvPr>
          <p:cNvSpPr>
            <a:spLocks noGrp="1"/>
          </p:cNvSpPr>
          <p:nvPr>
            <p:ph type="title"/>
          </p:nvPr>
        </p:nvSpPr>
        <p:spPr/>
        <p:txBody>
          <a:bodyPr/>
          <a:lstStyle/>
          <a:p>
            <a:r>
              <a:rPr lang="en-US"/>
              <a:t>Estimated Regression Equation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A42AFAA-FCD6-BBBB-BD67-D9D0FE43997C}"/>
                  </a:ext>
                </a:extLst>
              </p:cNvPr>
              <p:cNvSpPr>
                <a:spLocks noGrp="1"/>
              </p:cNvSpPr>
              <p:nvPr>
                <p:ph idx="1"/>
              </p:nvPr>
            </p:nvSpPr>
            <p:spPr>
              <a:xfrm>
                <a:off x="838200" y="1825624"/>
                <a:ext cx="10515600" cy="4879975"/>
              </a:xfrm>
            </p:spPr>
            <p:txBody>
              <a:bodyPr/>
              <a:lstStyle/>
              <a:p>
                <a:r>
                  <a:rPr lang="en-US"/>
                  <a:t>The natural logarithm of the odds ratio is equivalent to a linear function of the independent variables. The antilog of the logit function allows us to find the estimated regression equation.</a:t>
                </a:r>
              </a:p>
              <a:p>
                <a:pPr marL="0" indent="0">
                  <a:buNone/>
                </a:pPr>
                <a:r>
                  <a:rPr lang="en-US"/>
                  <a:t>logit(p) = ln</a:t>
                </a:r>
                <a14:m>
                  <m:oMath xmlns:m="http://schemas.openxmlformats.org/officeDocument/2006/math">
                    <m:d>
                      <m:dPr>
                        <m:ctrlPr>
                          <a:rPr lang="en-US" i="1" smtClean="0">
                            <a:latin typeface="Cambria Math" panose="02040503050406030204" pitchFamily="18" charset="0"/>
                          </a:rPr>
                        </m:ctrlPr>
                      </m:dPr>
                      <m:e>
                        <m:f>
                          <m:fPr>
                            <m:ctrlPr>
                              <a:rPr lang="en-US" i="1" smtClean="0">
                                <a:latin typeface="Cambria Math" panose="02040503050406030204" pitchFamily="18" charset="0"/>
                              </a:rPr>
                            </m:ctrlPr>
                          </m:fPr>
                          <m:num>
                            <m:r>
                              <a:rPr lang="en-US" b="0" i="1" smtClean="0">
                                <a:latin typeface="Cambria Math" panose="02040503050406030204" pitchFamily="18" charset="0"/>
                              </a:rPr>
                              <m:t>𝑃</m:t>
                            </m:r>
                          </m:num>
                          <m:den>
                            <m:r>
                              <a:rPr lang="en-US" b="0" i="1" smtClean="0">
                                <a:latin typeface="Cambria Math" panose="02040503050406030204" pitchFamily="18" charset="0"/>
                              </a:rPr>
                              <m:t>1−</m:t>
                            </m:r>
                            <m:r>
                              <a:rPr lang="en-US" b="0" i="1" smtClean="0">
                                <a:latin typeface="Cambria Math" panose="02040503050406030204" pitchFamily="18" charset="0"/>
                              </a:rPr>
                              <m:t>𝑝</m:t>
                            </m:r>
                          </m:den>
                        </m:f>
                      </m:e>
                    </m:d>
                  </m:oMath>
                </a14:m>
                <a:endParaRPr lang="en-US" b="0"/>
              </a:p>
              <a:p>
                <a:pPr marL="0" indent="0">
                  <a:buNone/>
                </a:pPr>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𝑃</m:t>
                        </m:r>
                      </m:num>
                      <m:den>
                        <m:r>
                          <a:rPr lang="en-US" b="0" i="1" smtClean="0">
                            <a:latin typeface="Cambria Math" panose="02040503050406030204" pitchFamily="18" charset="0"/>
                          </a:rPr>
                          <m:t>1−</m:t>
                        </m:r>
                        <m:r>
                          <a:rPr lang="en-US" b="0" i="1" smtClean="0">
                            <a:latin typeface="Cambria Math" panose="02040503050406030204" pitchFamily="18" charset="0"/>
                          </a:rPr>
                          <m:t>𝑝</m:t>
                        </m:r>
                      </m:den>
                    </m:f>
                  </m:oMath>
                </a14:m>
                <a:r>
                  <a:rPr lang="en-US"/>
                  <a:t> =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𝑒</m:t>
                        </m:r>
                      </m:e>
                      <m:sup>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0</m:t>
                            </m:r>
                          </m:sub>
                        </m:sSub>
                        <m:sSub>
                          <m:sSubPr>
                            <m:ctrlPr>
                              <a:rPr lang="en-US" i="1" smtClean="0">
                                <a:latin typeface="Cambria Math" panose="02040503050406030204" pitchFamily="18" charset="0"/>
                              </a:rPr>
                            </m:ctrlPr>
                          </m:sSubPr>
                          <m:e>
                            <m:r>
                              <a:rPr lang="en-US" b="0" i="1" smtClean="0">
                                <a:latin typeface="Cambria Math" panose="02040503050406030204" pitchFamily="18" charset="0"/>
                              </a:rPr>
                              <m:t>+</m:t>
                            </m:r>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1</m:t>
                                </m:r>
                              </m:sub>
                            </m:sSub>
                            <m:r>
                              <a:rPr lang="en-US" b="0" i="1" smtClean="0">
                                <a:latin typeface="Cambria Math" panose="02040503050406030204" pitchFamily="18" charset="0"/>
                              </a:rPr>
                              <m:t>𝑥</m:t>
                            </m:r>
                          </m:e>
                          <m:sub>
                            <m:r>
                              <a:rPr lang="en-US" b="0" i="1" smtClean="0">
                                <a:latin typeface="Cambria Math" panose="02040503050406030204" pitchFamily="18" charset="0"/>
                              </a:rPr>
                              <m:t>1  </m:t>
                            </m:r>
                          </m:sub>
                        </m:sSub>
                      </m:sup>
                    </m:sSup>
                  </m:oMath>
                </a14:m>
                <a:endParaRPr lang="en-US"/>
              </a:p>
              <a:p>
                <a:pPr marL="0" indent="0">
                  <a:buNone/>
                </a:pPr>
                <a:r>
                  <a:rPr lang="en-US"/>
                  <a:t>p =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𝑒</m:t>
                        </m:r>
                      </m:e>
                      <m:sup>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0</m:t>
                            </m:r>
                          </m:sub>
                        </m:sSub>
                        <m:sSub>
                          <m:sSubPr>
                            <m:ctrlPr>
                              <a:rPr lang="en-US" i="1" smtClean="0">
                                <a:latin typeface="Cambria Math" panose="02040503050406030204" pitchFamily="18" charset="0"/>
                              </a:rPr>
                            </m:ctrlPr>
                          </m:sSubPr>
                          <m:e>
                            <m:r>
                              <a:rPr lang="en-US" b="0" i="1" smtClean="0">
                                <a:latin typeface="Cambria Math" panose="02040503050406030204" pitchFamily="18" charset="0"/>
                              </a:rPr>
                              <m:t>+</m:t>
                            </m:r>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1</m:t>
                                </m:r>
                              </m:sub>
                            </m:sSub>
                            <m:r>
                              <a:rPr lang="en-US" b="0" i="1" smtClean="0">
                                <a:latin typeface="Cambria Math" panose="02040503050406030204" pitchFamily="18" charset="0"/>
                              </a:rPr>
                              <m:t>𝑥</m:t>
                            </m:r>
                          </m:e>
                          <m:sub>
                            <m:r>
                              <a:rPr lang="en-US" b="0" i="1" smtClean="0">
                                <a:latin typeface="Cambria Math" panose="02040503050406030204" pitchFamily="18" charset="0"/>
                              </a:rPr>
                              <m:t>1  </m:t>
                            </m:r>
                          </m:sub>
                        </m:sSub>
                      </m:sup>
                    </m:sSup>
                    <m:d>
                      <m:dPr>
                        <m:ctrlPr>
                          <a:rPr lang="en-US" b="0" i="1" smtClean="0">
                            <a:latin typeface="Cambria Math" panose="02040503050406030204" pitchFamily="18" charset="0"/>
                          </a:rPr>
                        </m:ctrlPr>
                      </m:dPr>
                      <m:e>
                        <m:r>
                          <a:rPr lang="en-US" b="0" i="0" smtClean="0">
                            <a:latin typeface="Cambria Math" panose="02040503050406030204" pitchFamily="18" charset="0"/>
                          </a:rPr>
                          <m:t>1 −</m:t>
                        </m:r>
                        <m:r>
                          <m:rPr>
                            <m:sty m:val="p"/>
                          </m:rPr>
                          <a:rPr lang="en-US" b="0" i="0" smtClean="0">
                            <a:latin typeface="Cambria Math" panose="02040503050406030204" pitchFamily="18" charset="0"/>
                          </a:rPr>
                          <m:t>P</m:t>
                        </m:r>
                      </m:e>
                    </m:d>
                  </m:oMath>
                </a14:m>
                <a:endParaRPr lang="en-US" b="0"/>
              </a:p>
              <a:p>
                <a:pPr marL="0" indent="0">
                  <a:buNone/>
                </a:pPr>
                <a:r>
                  <a:rPr lang="en-US"/>
                  <a:t>p =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𝑒</m:t>
                        </m:r>
                      </m:e>
                      <m:sup>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0</m:t>
                            </m:r>
                          </m:sub>
                        </m:sSub>
                        <m:sSub>
                          <m:sSubPr>
                            <m:ctrlPr>
                              <a:rPr lang="en-US" i="1" smtClean="0">
                                <a:latin typeface="Cambria Math" panose="02040503050406030204" pitchFamily="18" charset="0"/>
                              </a:rPr>
                            </m:ctrlPr>
                          </m:sSubPr>
                          <m:e>
                            <m:r>
                              <a:rPr lang="en-US" b="0" i="1" smtClean="0">
                                <a:latin typeface="Cambria Math" panose="02040503050406030204" pitchFamily="18" charset="0"/>
                              </a:rPr>
                              <m:t>+</m:t>
                            </m:r>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1</m:t>
                                </m:r>
                              </m:sub>
                            </m:sSub>
                            <m:r>
                              <a:rPr lang="en-US" b="0" i="1" smtClean="0">
                                <a:latin typeface="Cambria Math" panose="02040503050406030204" pitchFamily="18" charset="0"/>
                              </a:rPr>
                              <m:t>𝑥</m:t>
                            </m:r>
                          </m:e>
                          <m:sub>
                            <m:r>
                              <a:rPr lang="en-US" b="0" i="1" smtClean="0">
                                <a:latin typeface="Cambria Math" panose="02040503050406030204" pitchFamily="18" charset="0"/>
                              </a:rPr>
                              <m:t>1  </m:t>
                            </m:r>
                          </m:sub>
                        </m:sSub>
                      </m:sup>
                    </m:sSup>
                    <m:r>
                      <a:rPr lang="en-US" b="0" i="0" smtClean="0">
                        <a:latin typeface="Cambria Math" panose="02040503050406030204" pitchFamily="18" charset="0"/>
                      </a:rPr>
                      <m:t>−</m:t>
                    </m:r>
                    <m:sSup>
                      <m:sSupPr>
                        <m:ctrlPr>
                          <a:rPr lang="en-US" i="1" smtClean="0">
                            <a:latin typeface="Cambria Math" panose="02040503050406030204" pitchFamily="18" charset="0"/>
                          </a:rPr>
                        </m:ctrlPr>
                      </m:sSupPr>
                      <m:e>
                        <m:r>
                          <a:rPr lang="en-US" b="0" i="1" smtClean="0">
                            <a:latin typeface="Cambria Math" panose="02040503050406030204" pitchFamily="18" charset="0"/>
                          </a:rPr>
                          <m:t>𝑒</m:t>
                        </m:r>
                      </m:e>
                      <m:sup>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0</m:t>
                            </m:r>
                          </m:sub>
                        </m:sSub>
                        <m:sSub>
                          <m:sSubPr>
                            <m:ctrlPr>
                              <a:rPr lang="en-US" i="1" smtClean="0">
                                <a:latin typeface="Cambria Math" panose="02040503050406030204" pitchFamily="18" charset="0"/>
                              </a:rPr>
                            </m:ctrlPr>
                          </m:sSubPr>
                          <m:e>
                            <m:r>
                              <a:rPr lang="en-US" b="0" i="1" smtClean="0">
                                <a:latin typeface="Cambria Math" panose="02040503050406030204" pitchFamily="18" charset="0"/>
                              </a:rPr>
                              <m:t>+</m:t>
                            </m:r>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1</m:t>
                                </m:r>
                              </m:sub>
                            </m:sSub>
                            <m:r>
                              <a:rPr lang="en-US" b="0" i="1" smtClean="0">
                                <a:latin typeface="Cambria Math" panose="02040503050406030204" pitchFamily="18" charset="0"/>
                              </a:rPr>
                              <m:t>𝑥</m:t>
                            </m:r>
                          </m:e>
                          <m:sub>
                            <m:r>
                              <a:rPr lang="en-US" b="0" i="1" smtClean="0">
                                <a:latin typeface="Cambria Math" panose="02040503050406030204" pitchFamily="18" charset="0"/>
                              </a:rPr>
                              <m:t>1  </m:t>
                            </m:r>
                          </m:sub>
                        </m:sSub>
                      </m:sup>
                    </m:sSup>
                  </m:oMath>
                </a14:m>
                <a:r>
                  <a:rPr lang="en-US"/>
                  <a:t>* p</a:t>
                </a:r>
              </a:p>
              <a:p>
                <a:pPr marL="0" indent="0">
                  <a:buNone/>
                </a:pPr>
                <a:r>
                  <a:rPr lang="en-US"/>
                  <a:t>p(1 +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𝑒</m:t>
                        </m:r>
                      </m:e>
                      <m:sup>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0</m:t>
                            </m:r>
                          </m:sub>
                        </m:sSub>
                        <m:sSub>
                          <m:sSubPr>
                            <m:ctrlPr>
                              <a:rPr lang="en-US" i="1" smtClean="0">
                                <a:latin typeface="Cambria Math" panose="02040503050406030204" pitchFamily="18" charset="0"/>
                              </a:rPr>
                            </m:ctrlPr>
                          </m:sSubPr>
                          <m:e>
                            <m:r>
                              <a:rPr lang="en-US" b="0" i="1" smtClean="0">
                                <a:latin typeface="Cambria Math" panose="02040503050406030204" pitchFamily="18" charset="0"/>
                              </a:rPr>
                              <m:t>+</m:t>
                            </m:r>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1</m:t>
                                </m:r>
                              </m:sub>
                            </m:sSub>
                            <m:r>
                              <a:rPr lang="en-US" b="0" i="1" smtClean="0">
                                <a:latin typeface="Cambria Math" panose="02040503050406030204" pitchFamily="18" charset="0"/>
                              </a:rPr>
                              <m:t>𝑥</m:t>
                            </m:r>
                          </m:e>
                          <m:sub>
                            <m:r>
                              <a:rPr lang="en-US" b="0" i="1" smtClean="0">
                                <a:latin typeface="Cambria Math" panose="02040503050406030204" pitchFamily="18" charset="0"/>
                              </a:rPr>
                              <m:t>1  </m:t>
                            </m:r>
                          </m:sub>
                        </m:sSub>
                      </m:sup>
                    </m:sSup>
                  </m:oMath>
                </a14:m>
                <a:r>
                  <a:rPr lang="en-US"/>
                  <a:t>) =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𝑒</m:t>
                        </m:r>
                      </m:e>
                      <m:sup>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0</m:t>
                            </m:r>
                          </m:sub>
                        </m:sSub>
                        <m:sSub>
                          <m:sSubPr>
                            <m:ctrlPr>
                              <a:rPr lang="en-US" i="1" smtClean="0">
                                <a:latin typeface="Cambria Math" panose="02040503050406030204" pitchFamily="18" charset="0"/>
                              </a:rPr>
                            </m:ctrlPr>
                          </m:sSubPr>
                          <m:e>
                            <m:r>
                              <a:rPr lang="en-US" b="0" i="1" smtClean="0">
                                <a:latin typeface="Cambria Math" panose="02040503050406030204" pitchFamily="18" charset="0"/>
                              </a:rPr>
                              <m:t>+</m:t>
                            </m:r>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1</m:t>
                                </m:r>
                              </m:sub>
                            </m:sSub>
                            <m:r>
                              <a:rPr lang="en-US" b="0" i="1" smtClean="0">
                                <a:latin typeface="Cambria Math" panose="02040503050406030204" pitchFamily="18" charset="0"/>
                              </a:rPr>
                              <m:t>𝑥</m:t>
                            </m:r>
                          </m:e>
                          <m:sub>
                            <m:r>
                              <a:rPr lang="en-US" b="0" i="1" smtClean="0">
                                <a:latin typeface="Cambria Math" panose="02040503050406030204" pitchFamily="18" charset="0"/>
                              </a:rPr>
                              <m:t>1  </m:t>
                            </m:r>
                          </m:sub>
                        </m:sSub>
                      </m:sup>
                    </m:sSup>
                  </m:oMath>
                </a14:m>
                <a:endParaRPr lang="en-US" b="0" i="1">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Pre>
                        <m:sPrePr>
                          <m:ctrlPr>
                            <a:rPr lang="en-US" b="0" i="1" smtClean="0">
                              <a:latin typeface="Cambria Math" panose="02040503050406030204" pitchFamily="18" charset="0"/>
                            </a:rPr>
                          </m:ctrlPr>
                        </m:sPrePr>
                        <m:sub>
                          <m:r>
                            <a:rPr lang="en-US" b="0" i="1" smtClean="0">
                              <a:latin typeface="Cambria Math" panose="02040503050406030204" pitchFamily="18" charset="0"/>
                            </a:rPr>
                            <m:t>𝑝</m:t>
                          </m:r>
                        </m:sub>
                        <m:sup>
                          <m:r>
                            <a:rPr lang="en-US" b="0" i="1" smtClean="0">
                              <a:latin typeface="Cambria Math" panose="02040503050406030204" pitchFamily="18" charset="0"/>
                            </a:rPr>
                            <m:t>^</m:t>
                          </m:r>
                        </m:sup>
                        <m:e>
                          <m:r>
                            <a:rPr lang="en-US" b="0" i="1" smtClean="0">
                              <a:latin typeface="Cambria Math" panose="02040503050406030204" pitchFamily="18" charset="0"/>
                            </a:rPr>
                            <m:t> = </m:t>
                          </m:r>
                          <m:f>
                            <m:fPr>
                              <m:ctrlPr>
                                <a:rPr lang="en-US" b="0" i="1" smtClean="0">
                                  <a:latin typeface="Cambria Math" panose="02040503050406030204" pitchFamily="18" charset="0"/>
                                </a:rPr>
                              </m:ctrlPr>
                            </m:fPr>
                            <m:num>
                              <m:sSup>
                                <m:sSupPr>
                                  <m:ctrlPr>
                                    <a:rPr lang="en-US" i="1" smtClean="0">
                                      <a:latin typeface="Cambria Math" panose="02040503050406030204" pitchFamily="18" charset="0"/>
                                    </a:rPr>
                                  </m:ctrlPr>
                                </m:sSupPr>
                                <m:e>
                                  <m:r>
                                    <a:rPr lang="en-US" b="0" i="1" smtClean="0">
                                      <a:latin typeface="Cambria Math" panose="02040503050406030204" pitchFamily="18" charset="0"/>
                                    </a:rPr>
                                    <m:t>𝑒</m:t>
                                  </m:r>
                                </m:e>
                                <m:sup>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0</m:t>
                                      </m:r>
                                    </m:sub>
                                  </m:sSub>
                                  <m:sSub>
                                    <m:sSubPr>
                                      <m:ctrlPr>
                                        <a:rPr lang="en-US" i="1" smtClean="0">
                                          <a:latin typeface="Cambria Math" panose="02040503050406030204" pitchFamily="18" charset="0"/>
                                        </a:rPr>
                                      </m:ctrlPr>
                                    </m:sSubPr>
                                    <m:e>
                                      <m:r>
                                        <a:rPr lang="en-US" b="0" i="1" smtClean="0">
                                          <a:latin typeface="Cambria Math" panose="02040503050406030204" pitchFamily="18" charset="0"/>
                                        </a:rPr>
                                        <m:t>+</m:t>
                                      </m:r>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1</m:t>
                                          </m:r>
                                        </m:sub>
                                      </m:sSub>
                                      <m:r>
                                        <a:rPr lang="en-US" b="0" i="1" smtClean="0">
                                          <a:latin typeface="Cambria Math" panose="02040503050406030204" pitchFamily="18" charset="0"/>
                                        </a:rPr>
                                        <m:t>𝑥</m:t>
                                      </m:r>
                                    </m:e>
                                    <m:sub>
                                      <m:r>
                                        <a:rPr lang="en-US" b="0" i="1" smtClean="0">
                                          <a:latin typeface="Cambria Math" panose="02040503050406030204" pitchFamily="18" charset="0"/>
                                        </a:rPr>
                                        <m:t>1  </m:t>
                                      </m:r>
                                    </m:sub>
                                  </m:sSub>
                                </m:sup>
                              </m:sSup>
                            </m:num>
                            <m:den>
                              <m:r>
                                <m:rPr>
                                  <m:nor/>
                                </m:rPr>
                                <a:rPr lang="en-US" dirty="0" smtClean="0"/>
                                <m:t>1 + </m:t>
                              </m:r>
                              <m:sSup>
                                <m:sSupPr>
                                  <m:ctrlPr>
                                    <a:rPr lang="en-US" i="1" smtClean="0">
                                      <a:latin typeface="Cambria Math" panose="02040503050406030204" pitchFamily="18" charset="0"/>
                                    </a:rPr>
                                  </m:ctrlPr>
                                </m:sSupPr>
                                <m:e>
                                  <m:r>
                                    <a:rPr lang="en-US" b="0" i="1" smtClean="0">
                                      <a:latin typeface="Cambria Math" panose="02040503050406030204" pitchFamily="18" charset="0"/>
                                    </a:rPr>
                                    <m:t>𝑒</m:t>
                                  </m:r>
                                </m:e>
                                <m:sup>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0</m:t>
                                      </m:r>
                                    </m:sub>
                                  </m:sSub>
                                  <m:sSub>
                                    <m:sSubPr>
                                      <m:ctrlPr>
                                        <a:rPr lang="en-US" i="1" smtClean="0">
                                          <a:latin typeface="Cambria Math" panose="02040503050406030204" pitchFamily="18" charset="0"/>
                                        </a:rPr>
                                      </m:ctrlPr>
                                    </m:sSubPr>
                                    <m:e>
                                      <m:r>
                                        <a:rPr lang="en-US" b="0" i="1" smtClean="0">
                                          <a:latin typeface="Cambria Math" panose="02040503050406030204" pitchFamily="18" charset="0"/>
                                        </a:rPr>
                                        <m:t>+</m:t>
                                      </m:r>
                                      <m:sSub>
                                        <m:sSubPr>
                                          <m:ctrlPr>
                                            <a:rPr lang="en-US" i="1" smtClean="0">
                                              <a:latin typeface="Cambria Math" panose="02040503050406030204" pitchFamily="18" charset="0"/>
                                            </a:rPr>
                                          </m:ctrlPr>
                                        </m:sSubPr>
                                        <m:e>
                                          <m:r>
                                            <a:rPr lang="en-US" b="0" i="1" smtClean="0">
                                              <a:latin typeface="Cambria Math" panose="02040503050406030204" pitchFamily="18" charset="0"/>
                                            </a:rPr>
                                            <m:t>𝐵</m:t>
                                          </m:r>
                                        </m:e>
                                        <m:sub>
                                          <m:r>
                                            <a:rPr lang="en-US" b="0" i="1" smtClean="0">
                                              <a:latin typeface="Cambria Math" panose="02040503050406030204" pitchFamily="18" charset="0"/>
                                            </a:rPr>
                                            <m:t>1</m:t>
                                          </m:r>
                                        </m:sub>
                                      </m:sSub>
                                      <m:r>
                                        <a:rPr lang="en-US" b="0" i="1" smtClean="0">
                                          <a:latin typeface="Cambria Math" panose="02040503050406030204" pitchFamily="18" charset="0"/>
                                        </a:rPr>
                                        <m:t>𝑥</m:t>
                                      </m:r>
                                    </m:e>
                                    <m:sub>
                                      <m:r>
                                        <a:rPr lang="en-US" b="0" i="1" smtClean="0">
                                          <a:latin typeface="Cambria Math" panose="02040503050406030204" pitchFamily="18" charset="0"/>
                                        </a:rPr>
                                        <m:t>1  </m:t>
                                      </m:r>
                                    </m:sub>
                                  </m:sSub>
                                </m:sup>
                              </m:sSup>
                            </m:den>
                          </m:f>
                        </m:e>
                      </m:sPre>
                    </m:oMath>
                  </m:oMathPara>
                </a14:m>
                <a:endParaRPr lang="en-US" b="0"/>
              </a:p>
              <a:p>
                <a:pPr marL="0" indent="0">
                  <a:buNone/>
                </a:pPr>
                <a:endParaRPr lang="en-US"/>
              </a:p>
            </p:txBody>
          </p:sp>
        </mc:Choice>
        <mc:Fallback xmlns="">
          <p:sp>
            <p:nvSpPr>
              <p:cNvPr id="3" name="Content Placeholder 2">
                <a:extLst>
                  <a:ext uri="{FF2B5EF4-FFF2-40B4-BE49-F238E27FC236}">
                    <a16:creationId xmlns:a16="http://schemas.microsoft.com/office/drawing/2014/main" id="{5A42AFAA-FCD6-BBBB-BD67-D9D0FE43997C}"/>
                  </a:ext>
                </a:extLst>
              </p:cNvPr>
              <p:cNvSpPr>
                <a:spLocks noGrp="1" noRot="1" noChangeAspect="1" noMove="1" noResize="1" noEditPoints="1" noAdjustHandles="1" noChangeArrowheads="1" noChangeShapeType="1" noTextEdit="1"/>
              </p:cNvSpPr>
              <p:nvPr>
                <p:ph idx="1"/>
              </p:nvPr>
            </p:nvSpPr>
            <p:spPr>
              <a:xfrm>
                <a:off x="838200" y="1825624"/>
                <a:ext cx="10515600" cy="4879975"/>
              </a:xfrm>
              <a:blipFill>
                <a:blip r:embed="rId2"/>
                <a:stretch>
                  <a:fillRect l="-928" t="-1748"/>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00B48801-E535-A5D6-4FDF-5D7B4D75A4E5}"/>
              </a:ext>
            </a:extLst>
          </p:cNvPr>
          <p:cNvSpPr txBox="1"/>
          <p:nvPr/>
        </p:nvSpPr>
        <p:spPr>
          <a:xfrm>
            <a:off x="7459580" y="5369928"/>
            <a:ext cx="1812757" cy="923330"/>
          </a:xfrm>
          <a:prstGeom prst="rect">
            <a:avLst/>
          </a:prstGeom>
          <a:noFill/>
        </p:spPr>
        <p:txBody>
          <a:bodyPr wrap="square" rtlCol="0">
            <a:spAutoFit/>
          </a:bodyPr>
          <a:lstStyle/>
          <a:p>
            <a:r>
              <a:rPr lang="en-US"/>
              <a:t>Estimated Regression Equation</a:t>
            </a:r>
          </a:p>
        </p:txBody>
      </p:sp>
    </p:spTree>
    <p:extLst>
      <p:ext uri="{BB962C8B-B14F-4D97-AF65-F5344CB8AC3E}">
        <p14:creationId xmlns:p14="http://schemas.microsoft.com/office/powerpoint/2010/main" val="1895123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4">
                                            <p:txEl>
                                              <p:pRg st="0" end="0"/>
                                            </p:txEl>
                                          </p:spTgt>
                                        </p:tgtEl>
                                        <p:attrNameLst>
                                          <p:attrName>style.visibility</p:attrName>
                                        </p:attrNameLst>
                                      </p:cBhvr>
                                      <p:to>
                                        <p:strVal val="visible"/>
                                      </p:to>
                                    </p:set>
                                    <p:anim calcmode="lin" valueType="num">
                                      <p:cBhvr additive="base">
                                        <p:cTn id="43"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alpha val="5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9CD4-ED57-DEFD-9FA0-1479BCDA7270}"/>
              </a:ext>
            </a:extLst>
          </p:cNvPr>
          <p:cNvSpPr>
            <a:spLocks noGrp="1"/>
          </p:cNvSpPr>
          <p:nvPr>
            <p:ph type="title"/>
          </p:nvPr>
        </p:nvSpPr>
        <p:spPr/>
        <p:txBody>
          <a:bodyPr/>
          <a:lstStyle/>
          <a:p>
            <a:r>
              <a:rPr lang="en-US"/>
              <a:t>Model Data</a:t>
            </a:r>
          </a:p>
        </p:txBody>
      </p:sp>
      <p:graphicFrame>
        <p:nvGraphicFramePr>
          <p:cNvPr id="4" name="Table 4">
            <a:extLst>
              <a:ext uri="{FF2B5EF4-FFF2-40B4-BE49-F238E27FC236}">
                <a16:creationId xmlns:a16="http://schemas.microsoft.com/office/drawing/2014/main" id="{BBA83363-C67C-1D8A-BBB7-B69732A346F5}"/>
              </a:ext>
            </a:extLst>
          </p:cNvPr>
          <p:cNvGraphicFramePr>
            <a:graphicFrameLocks noGrp="1"/>
          </p:cNvGraphicFramePr>
          <p:nvPr>
            <p:ph idx="1"/>
          </p:nvPr>
        </p:nvGraphicFramePr>
        <p:xfrm>
          <a:off x="838199" y="1371600"/>
          <a:ext cx="2713384" cy="5486400"/>
        </p:xfrm>
        <a:graphic>
          <a:graphicData uri="http://schemas.openxmlformats.org/drawingml/2006/table">
            <a:tbl>
              <a:tblPr firstRow="1" bandRow="1">
                <a:tableStyleId>{5C22544A-7EE6-4342-B048-85BDC9FD1C3A}</a:tableStyleId>
              </a:tblPr>
              <a:tblGrid>
                <a:gridCol w="1356692">
                  <a:extLst>
                    <a:ext uri="{9D8B030D-6E8A-4147-A177-3AD203B41FA5}">
                      <a16:colId xmlns:a16="http://schemas.microsoft.com/office/drawing/2014/main" val="2025190626"/>
                    </a:ext>
                  </a:extLst>
                </a:gridCol>
                <a:gridCol w="1356692">
                  <a:extLst>
                    <a:ext uri="{9D8B030D-6E8A-4147-A177-3AD203B41FA5}">
                      <a16:colId xmlns:a16="http://schemas.microsoft.com/office/drawing/2014/main" val="3395275395"/>
                    </a:ext>
                  </a:extLst>
                </a:gridCol>
              </a:tblGrid>
              <a:tr h="232467">
                <a:tc>
                  <a:txBody>
                    <a:bodyPr/>
                    <a:lstStyle/>
                    <a:p>
                      <a:r>
                        <a:rPr lang="en-US"/>
                        <a:t>creditScore</a:t>
                      </a:r>
                    </a:p>
                  </a:txBody>
                  <a:tcPr/>
                </a:tc>
                <a:tc>
                  <a:txBody>
                    <a:bodyPr/>
                    <a:lstStyle/>
                    <a:p>
                      <a:r>
                        <a:rPr lang="en-US"/>
                        <a:t>approved</a:t>
                      </a:r>
                    </a:p>
                  </a:txBody>
                  <a:tcPr/>
                </a:tc>
                <a:extLst>
                  <a:ext uri="{0D108BD9-81ED-4DB2-BD59-A6C34878D82A}">
                    <a16:rowId xmlns:a16="http://schemas.microsoft.com/office/drawing/2014/main" val="2243558038"/>
                  </a:ext>
                </a:extLst>
              </a:tr>
              <a:tr h="210244">
                <a:tc>
                  <a:txBody>
                    <a:bodyPr/>
                    <a:lstStyle/>
                    <a:p>
                      <a:r>
                        <a:rPr lang="en-US"/>
                        <a:t>655</a:t>
                      </a:r>
                    </a:p>
                  </a:txBody>
                  <a:tcPr/>
                </a:tc>
                <a:tc>
                  <a:txBody>
                    <a:bodyPr/>
                    <a:lstStyle/>
                    <a:p>
                      <a:r>
                        <a:rPr lang="en-US"/>
                        <a:t>0</a:t>
                      </a:r>
                    </a:p>
                  </a:txBody>
                  <a:tcPr/>
                </a:tc>
                <a:extLst>
                  <a:ext uri="{0D108BD9-81ED-4DB2-BD59-A6C34878D82A}">
                    <a16:rowId xmlns:a16="http://schemas.microsoft.com/office/drawing/2014/main" val="3785040172"/>
                  </a:ext>
                </a:extLst>
              </a:tr>
              <a:tr h="210244">
                <a:tc>
                  <a:txBody>
                    <a:bodyPr/>
                    <a:lstStyle/>
                    <a:p>
                      <a:r>
                        <a:rPr lang="en-US"/>
                        <a:t>681</a:t>
                      </a:r>
                    </a:p>
                  </a:txBody>
                  <a:tcPr/>
                </a:tc>
                <a:tc>
                  <a:txBody>
                    <a:bodyPr/>
                    <a:lstStyle/>
                    <a:p>
                      <a:r>
                        <a:rPr lang="en-US"/>
                        <a:t>0</a:t>
                      </a:r>
                    </a:p>
                  </a:txBody>
                  <a:tcPr/>
                </a:tc>
                <a:extLst>
                  <a:ext uri="{0D108BD9-81ED-4DB2-BD59-A6C34878D82A}">
                    <a16:rowId xmlns:a16="http://schemas.microsoft.com/office/drawing/2014/main" val="3432311106"/>
                  </a:ext>
                </a:extLst>
              </a:tr>
              <a:tr h="210244">
                <a:tc>
                  <a:txBody>
                    <a:bodyPr/>
                    <a:lstStyle/>
                    <a:p>
                      <a:r>
                        <a:rPr lang="en-US"/>
                        <a:t>663</a:t>
                      </a:r>
                    </a:p>
                  </a:txBody>
                  <a:tcPr/>
                </a:tc>
                <a:tc>
                  <a:txBody>
                    <a:bodyPr/>
                    <a:lstStyle/>
                    <a:p>
                      <a:r>
                        <a:rPr lang="en-US"/>
                        <a:t>1</a:t>
                      </a:r>
                    </a:p>
                  </a:txBody>
                  <a:tcPr/>
                </a:tc>
                <a:extLst>
                  <a:ext uri="{0D108BD9-81ED-4DB2-BD59-A6C34878D82A}">
                    <a16:rowId xmlns:a16="http://schemas.microsoft.com/office/drawing/2014/main" val="2007036537"/>
                  </a:ext>
                </a:extLst>
              </a:tr>
              <a:tr h="210244">
                <a:tc>
                  <a:txBody>
                    <a:bodyPr/>
                    <a:lstStyle/>
                    <a:p>
                      <a:r>
                        <a:rPr lang="en-US"/>
                        <a:t>688</a:t>
                      </a:r>
                    </a:p>
                  </a:txBody>
                  <a:tcPr/>
                </a:tc>
                <a:tc>
                  <a:txBody>
                    <a:bodyPr/>
                    <a:lstStyle/>
                    <a:p>
                      <a:r>
                        <a:rPr lang="en-US"/>
                        <a:t>1</a:t>
                      </a:r>
                    </a:p>
                  </a:txBody>
                  <a:tcPr/>
                </a:tc>
                <a:extLst>
                  <a:ext uri="{0D108BD9-81ED-4DB2-BD59-A6C34878D82A}">
                    <a16:rowId xmlns:a16="http://schemas.microsoft.com/office/drawing/2014/main" val="13092539"/>
                  </a:ext>
                </a:extLst>
              </a:tr>
              <a:tr h="210244">
                <a:tc>
                  <a:txBody>
                    <a:bodyPr/>
                    <a:lstStyle/>
                    <a:p>
                      <a:r>
                        <a:rPr lang="en-US"/>
                        <a:t>693</a:t>
                      </a:r>
                    </a:p>
                  </a:txBody>
                  <a:tcPr/>
                </a:tc>
                <a:tc>
                  <a:txBody>
                    <a:bodyPr/>
                    <a:lstStyle/>
                    <a:p>
                      <a:r>
                        <a:rPr lang="en-US"/>
                        <a:t>1</a:t>
                      </a:r>
                    </a:p>
                  </a:txBody>
                  <a:tcPr/>
                </a:tc>
                <a:extLst>
                  <a:ext uri="{0D108BD9-81ED-4DB2-BD59-A6C34878D82A}">
                    <a16:rowId xmlns:a16="http://schemas.microsoft.com/office/drawing/2014/main" val="1739032491"/>
                  </a:ext>
                </a:extLst>
              </a:tr>
              <a:tr h="210244">
                <a:tc>
                  <a:txBody>
                    <a:bodyPr/>
                    <a:lstStyle/>
                    <a:p>
                      <a:r>
                        <a:rPr lang="en-US"/>
                        <a:t>699</a:t>
                      </a:r>
                    </a:p>
                  </a:txBody>
                  <a:tcPr/>
                </a:tc>
                <a:tc>
                  <a:txBody>
                    <a:bodyPr/>
                    <a:lstStyle/>
                    <a:p>
                      <a:r>
                        <a:rPr lang="en-US"/>
                        <a:t>0</a:t>
                      </a:r>
                    </a:p>
                  </a:txBody>
                  <a:tcPr/>
                </a:tc>
                <a:extLst>
                  <a:ext uri="{0D108BD9-81ED-4DB2-BD59-A6C34878D82A}">
                    <a16:rowId xmlns:a16="http://schemas.microsoft.com/office/drawing/2014/main" val="2216863769"/>
                  </a:ext>
                </a:extLst>
              </a:tr>
              <a:tr h="210244">
                <a:tc>
                  <a:txBody>
                    <a:bodyPr/>
                    <a:lstStyle/>
                    <a:p>
                      <a:r>
                        <a:rPr lang="en-US"/>
                        <a:t>699</a:t>
                      </a:r>
                    </a:p>
                  </a:txBody>
                  <a:tcPr/>
                </a:tc>
                <a:tc>
                  <a:txBody>
                    <a:bodyPr/>
                    <a:lstStyle/>
                    <a:p>
                      <a:r>
                        <a:rPr lang="en-US"/>
                        <a:t>1</a:t>
                      </a:r>
                    </a:p>
                  </a:txBody>
                  <a:tcPr/>
                </a:tc>
                <a:extLst>
                  <a:ext uri="{0D108BD9-81ED-4DB2-BD59-A6C34878D82A}">
                    <a16:rowId xmlns:a16="http://schemas.microsoft.com/office/drawing/2014/main" val="1460050900"/>
                  </a:ext>
                </a:extLst>
              </a:tr>
              <a:tr h="210244">
                <a:tc>
                  <a:txBody>
                    <a:bodyPr/>
                    <a:lstStyle/>
                    <a:p>
                      <a:r>
                        <a:rPr lang="en-US"/>
                        <a:t>683</a:t>
                      </a:r>
                    </a:p>
                  </a:txBody>
                  <a:tcPr/>
                </a:tc>
                <a:tc>
                  <a:txBody>
                    <a:bodyPr/>
                    <a:lstStyle/>
                    <a:p>
                      <a:r>
                        <a:rPr lang="en-US"/>
                        <a:t>1</a:t>
                      </a:r>
                    </a:p>
                  </a:txBody>
                  <a:tcPr/>
                </a:tc>
                <a:extLst>
                  <a:ext uri="{0D108BD9-81ED-4DB2-BD59-A6C34878D82A}">
                    <a16:rowId xmlns:a16="http://schemas.microsoft.com/office/drawing/2014/main" val="2336094580"/>
                  </a:ext>
                </a:extLst>
              </a:tr>
              <a:tr h="210244">
                <a:tc>
                  <a:txBody>
                    <a:bodyPr/>
                    <a:lstStyle/>
                    <a:p>
                      <a:r>
                        <a:rPr lang="en-US"/>
                        <a:t>698</a:t>
                      </a:r>
                    </a:p>
                  </a:txBody>
                  <a:tcPr/>
                </a:tc>
                <a:tc>
                  <a:txBody>
                    <a:bodyPr/>
                    <a:lstStyle/>
                    <a:p>
                      <a:r>
                        <a:rPr lang="en-US"/>
                        <a:t>0</a:t>
                      </a:r>
                    </a:p>
                  </a:txBody>
                  <a:tcPr/>
                </a:tc>
                <a:extLst>
                  <a:ext uri="{0D108BD9-81ED-4DB2-BD59-A6C34878D82A}">
                    <a16:rowId xmlns:a16="http://schemas.microsoft.com/office/drawing/2014/main" val="1054046393"/>
                  </a:ext>
                </a:extLst>
              </a:tr>
              <a:tr h="210244">
                <a:tc>
                  <a:txBody>
                    <a:bodyPr/>
                    <a:lstStyle/>
                    <a:p>
                      <a:r>
                        <a:rPr lang="en-US"/>
                        <a:t>655</a:t>
                      </a:r>
                    </a:p>
                  </a:txBody>
                  <a:tcPr/>
                </a:tc>
                <a:tc>
                  <a:txBody>
                    <a:bodyPr/>
                    <a:lstStyle/>
                    <a:p>
                      <a:r>
                        <a:rPr lang="en-US"/>
                        <a:t>1</a:t>
                      </a:r>
                    </a:p>
                  </a:txBody>
                  <a:tcPr/>
                </a:tc>
                <a:extLst>
                  <a:ext uri="{0D108BD9-81ED-4DB2-BD59-A6C34878D82A}">
                    <a16:rowId xmlns:a16="http://schemas.microsoft.com/office/drawing/2014/main" val="1567057585"/>
                  </a:ext>
                </a:extLst>
              </a:tr>
              <a:tr h="210244">
                <a:tc>
                  <a:txBody>
                    <a:bodyPr/>
                    <a:lstStyle/>
                    <a:p>
                      <a:r>
                        <a:rPr lang="en-US"/>
                        <a:t>703</a:t>
                      </a:r>
                    </a:p>
                  </a:txBody>
                  <a:tcPr/>
                </a:tc>
                <a:tc>
                  <a:txBody>
                    <a:bodyPr/>
                    <a:lstStyle/>
                    <a:p>
                      <a:r>
                        <a:rPr lang="en-US"/>
                        <a:t>0</a:t>
                      </a:r>
                    </a:p>
                  </a:txBody>
                  <a:tcPr/>
                </a:tc>
                <a:extLst>
                  <a:ext uri="{0D108BD9-81ED-4DB2-BD59-A6C34878D82A}">
                    <a16:rowId xmlns:a16="http://schemas.microsoft.com/office/drawing/2014/main" val="3256306092"/>
                  </a:ext>
                </a:extLst>
              </a:tr>
              <a:tr h="210244">
                <a:tc>
                  <a:txBody>
                    <a:bodyPr/>
                    <a:lstStyle/>
                    <a:p>
                      <a:r>
                        <a:rPr lang="en-US"/>
                        <a:t>704</a:t>
                      </a:r>
                    </a:p>
                  </a:txBody>
                  <a:tcPr/>
                </a:tc>
                <a:tc>
                  <a:txBody>
                    <a:bodyPr/>
                    <a:lstStyle/>
                    <a:p>
                      <a:r>
                        <a:rPr lang="en-US"/>
                        <a:t>1</a:t>
                      </a:r>
                    </a:p>
                  </a:txBody>
                  <a:tcPr/>
                </a:tc>
                <a:extLst>
                  <a:ext uri="{0D108BD9-81ED-4DB2-BD59-A6C34878D82A}">
                    <a16:rowId xmlns:a16="http://schemas.microsoft.com/office/drawing/2014/main" val="2868258826"/>
                  </a:ext>
                </a:extLst>
              </a:tr>
              <a:tr h="210244">
                <a:tc>
                  <a:txBody>
                    <a:bodyPr/>
                    <a:lstStyle/>
                    <a:p>
                      <a:r>
                        <a:rPr lang="en-US"/>
                        <a:t>745</a:t>
                      </a:r>
                    </a:p>
                  </a:txBody>
                  <a:tcPr/>
                </a:tc>
                <a:tc>
                  <a:txBody>
                    <a:bodyPr/>
                    <a:lstStyle/>
                    <a:p>
                      <a:r>
                        <a:rPr lang="en-US"/>
                        <a:t>1</a:t>
                      </a:r>
                    </a:p>
                  </a:txBody>
                  <a:tcPr/>
                </a:tc>
                <a:extLst>
                  <a:ext uri="{0D108BD9-81ED-4DB2-BD59-A6C34878D82A}">
                    <a16:rowId xmlns:a16="http://schemas.microsoft.com/office/drawing/2014/main" val="2096616638"/>
                  </a:ext>
                </a:extLst>
              </a:tr>
              <a:tr h="210244">
                <a:tc>
                  <a:txBody>
                    <a:bodyPr/>
                    <a:lstStyle/>
                    <a:p>
                      <a:r>
                        <a:rPr lang="en-US"/>
                        <a:t>702</a:t>
                      </a:r>
                    </a:p>
                  </a:txBody>
                  <a:tcPr/>
                </a:tc>
                <a:tc>
                  <a:txBody>
                    <a:bodyPr/>
                    <a:lstStyle/>
                    <a:p>
                      <a:r>
                        <a:rPr lang="en-US"/>
                        <a:t>1</a:t>
                      </a:r>
                    </a:p>
                  </a:txBody>
                  <a:tcPr/>
                </a:tc>
                <a:extLst>
                  <a:ext uri="{0D108BD9-81ED-4DB2-BD59-A6C34878D82A}">
                    <a16:rowId xmlns:a16="http://schemas.microsoft.com/office/drawing/2014/main" val="1912089421"/>
                  </a:ext>
                </a:extLst>
              </a:tr>
            </a:tbl>
          </a:graphicData>
        </a:graphic>
      </p:graphicFrame>
      <p:sp>
        <p:nvSpPr>
          <p:cNvPr id="6" name="TextBox 5">
            <a:extLst>
              <a:ext uri="{FF2B5EF4-FFF2-40B4-BE49-F238E27FC236}">
                <a16:creationId xmlns:a16="http://schemas.microsoft.com/office/drawing/2014/main" id="{2BB5E33F-B1AB-97FF-2B69-F76A0ED7F02F}"/>
              </a:ext>
            </a:extLst>
          </p:cNvPr>
          <p:cNvSpPr txBox="1"/>
          <p:nvPr/>
        </p:nvSpPr>
        <p:spPr>
          <a:xfrm>
            <a:off x="4068417" y="1815548"/>
            <a:ext cx="7659757" cy="2800767"/>
          </a:xfrm>
          <a:prstGeom prst="rect">
            <a:avLst/>
          </a:prstGeom>
          <a:noFill/>
        </p:spPr>
        <p:txBody>
          <a:bodyPr wrap="square" rtlCol="0">
            <a:spAutoFit/>
          </a:bodyPr>
          <a:lstStyle/>
          <a:p>
            <a:r>
              <a:rPr lang="en-US" sz="2200"/>
              <a:t>n = 1000</a:t>
            </a:r>
          </a:p>
          <a:p>
            <a:endParaRPr lang="en-US" sz="2200"/>
          </a:p>
          <a:p>
            <a:r>
              <a:rPr lang="en-US" sz="2200" b="1"/>
              <a:t>creditScore</a:t>
            </a:r>
            <a:r>
              <a:rPr lang="en-US" sz="2200"/>
              <a:t> is the applicant’s credit score</a:t>
            </a:r>
          </a:p>
          <a:p>
            <a:endParaRPr lang="en-US" sz="2200"/>
          </a:p>
          <a:p>
            <a:r>
              <a:rPr lang="en-US" sz="2200" b="1"/>
              <a:t>approved</a:t>
            </a:r>
            <a:r>
              <a:rPr lang="en-US" sz="2200"/>
              <a:t> is coded “1” is approved and “0” is not proved (Binary).</a:t>
            </a:r>
          </a:p>
          <a:p>
            <a:endParaRPr lang="en-US" sz="2200"/>
          </a:p>
          <a:p>
            <a:endParaRPr lang="en-US" sz="2200"/>
          </a:p>
          <a:p>
            <a:r>
              <a:rPr lang="en-US" sz="2200"/>
              <a:t>* Only 14 of 1000 observations shown </a:t>
            </a:r>
          </a:p>
        </p:txBody>
      </p:sp>
    </p:spTree>
    <p:extLst>
      <p:ext uri="{BB962C8B-B14F-4D97-AF65-F5344CB8AC3E}">
        <p14:creationId xmlns:p14="http://schemas.microsoft.com/office/powerpoint/2010/main" val="1260691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 calcmode="lin" valueType="num">
                                      <p:cBhvr additive="base">
                                        <p:cTn id="13"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 calcmode="lin" valueType="num">
                                      <p:cBhvr additive="base">
                                        <p:cTn id="19"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anim calcmode="lin" valueType="num">
                                      <p:cBhvr additive="base">
                                        <p:cTn id="25"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CBDD9-DF82-B0DB-03C7-242E6AFC199A}"/>
              </a:ext>
            </a:extLst>
          </p:cNvPr>
          <p:cNvSpPr>
            <a:spLocks noGrp="1"/>
          </p:cNvSpPr>
          <p:nvPr>
            <p:ph type="title"/>
          </p:nvPr>
        </p:nvSpPr>
        <p:spPr/>
        <p:txBody>
          <a:bodyPr>
            <a:normAutofit/>
          </a:bodyPr>
          <a:lstStyle/>
          <a:p>
            <a:r>
              <a:rPr lang="en-US" sz="3800"/>
              <a:t>Binary Logistic Regression: Approve vs FICO Score</a:t>
            </a:r>
          </a:p>
        </p:txBody>
      </p:sp>
      <p:sp>
        <p:nvSpPr>
          <p:cNvPr id="3" name="Content Placeholder 2">
            <a:extLst>
              <a:ext uri="{FF2B5EF4-FFF2-40B4-BE49-F238E27FC236}">
                <a16:creationId xmlns:a16="http://schemas.microsoft.com/office/drawing/2014/main" id="{77B866DB-A5F8-EC8C-230E-88630578F0EC}"/>
              </a:ext>
            </a:extLst>
          </p:cNvPr>
          <p:cNvSpPr>
            <a:spLocks noGrp="1"/>
          </p:cNvSpPr>
          <p:nvPr>
            <p:ph idx="1"/>
          </p:nvPr>
        </p:nvSpPr>
        <p:spPr>
          <a:xfrm>
            <a:off x="838200" y="1825625"/>
            <a:ext cx="9926053" cy="1979153"/>
          </a:xfrm>
        </p:spPr>
        <p:txBody>
          <a:bodyPr/>
          <a:lstStyle/>
          <a:p>
            <a:r>
              <a:rPr lang="en-US"/>
              <a:t>Coefficients value for constant and FICOscore are -9.34 and 0.014</a:t>
            </a:r>
          </a:p>
        </p:txBody>
      </p:sp>
      <p:pic>
        <p:nvPicPr>
          <p:cNvPr id="5" name="Picture 4" descr="Text&#10;&#10;Description automatically generated">
            <a:extLst>
              <a:ext uri="{FF2B5EF4-FFF2-40B4-BE49-F238E27FC236}">
                <a16:creationId xmlns:a16="http://schemas.microsoft.com/office/drawing/2014/main" id="{11AB256B-D4B0-7CA1-E5CF-1337F42ABF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207" y="2690197"/>
            <a:ext cx="4191585" cy="1114581"/>
          </a:xfrm>
          <a:prstGeom prst="rect">
            <a:avLst/>
          </a:prstGeom>
        </p:spPr>
      </p:pic>
      <p:pic>
        <p:nvPicPr>
          <p:cNvPr id="7" name="Picture 6" descr="Text&#10;&#10;Description automatically generated">
            <a:extLst>
              <a:ext uri="{FF2B5EF4-FFF2-40B4-BE49-F238E27FC236}">
                <a16:creationId xmlns:a16="http://schemas.microsoft.com/office/drawing/2014/main" id="{007D32F3-46C5-73AE-2FB9-C0F868A2B7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0207" y="4187422"/>
            <a:ext cx="4863090" cy="963856"/>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6F2442BD-70F7-E7AF-79FD-2975EBA3B871}"/>
                  </a:ext>
                </a:extLst>
              </p:cNvPr>
              <p:cNvSpPr txBox="1"/>
              <p:nvPr/>
            </p:nvSpPr>
            <p:spPr>
              <a:xfrm>
                <a:off x="553452" y="5691662"/>
                <a:ext cx="11333747" cy="507062"/>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Where </a:t>
                </a:r>
                <a14:m>
                  <m:oMath xmlns:m="http://schemas.openxmlformats.org/officeDocument/2006/math">
                    <m:sPre>
                      <m:sPrePr>
                        <m:ctrlPr>
                          <a:rPr lang="en-US" sz="2400" i="1" smtClean="0">
                            <a:latin typeface="Cambria Math" panose="02040503050406030204" pitchFamily="18" charset="0"/>
                          </a:rPr>
                        </m:ctrlPr>
                      </m:sPrePr>
                      <m:sub>
                        <m:r>
                          <a:rPr lang="en-US" sz="2400" b="0" i="1" smtClean="0">
                            <a:latin typeface="Cambria Math" panose="02040503050406030204" pitchFamily="18" charset="0"/>
                          </a:rPr>
                          <m:t>𝑝</m:t>
                        </m:r>
                      </m:sub>
                      <m:sup>
                        <m:r>
                          <a:rPr lang="en-US" sz="2400" b="0" i="1" smtClean="0">
                            <a:latin typeface="Cambria Math" panose="02040503050406030204" pitchFamily="18" charset="0"/>
                          </a:rPr>
                          <m:t>^</m:t>
                        </m:r>
                      </m:sup>
                      <m:e>
                        <m:r>
                          <a:rPr lang="en-US" sz="2400" b="0" i="1" smtClean="0">
                            <a:latin typeface="Cambria Math" panose="02040503050406030204" pitchFamily="18" charset="0"/>
                          </a:rPr>
                          <m:t> </m:t>
                        </m:r>
                        <m:r>
                          <a:rPr lang="en-US" sz="2400" b="0" i="1" smtClean="0">
                            <a:latin typeface="Cambria Math" panose="02040503050406030204" pitchFamily="18" charset="0"/>
                          </a:rPr>
                          <m:t>𝑖𝑠</m:t>
                        </m:r>
                        <m:r>
                          <a:rPr lang="en-US" sz="2400" b="0" i="1" smtClean="0">
                            <a:latin typeface="Cambria Math" panose="02040503050406030204" pitchFamily="18" charset="0"/>
                          </a:rPr>
                          <m:t> </m:t>
                        </m:r>
                        <m:r>
                          <a:rPr lang="en-US" sz="2400" b="0" i="1" smtClean="0">
                            <a:latin typeface="Cambria Math" panose="02040503050406030204" pitchFamily="18" charset="0"/>
                          </a:rPr>
                          <m:t>𝑡h𝑒</m:t>
                        </m:r>
                        <m:r>
                          <a:rPr lang="en-US" sz="2400" b="0" i="1" smtClean="0">
                            <a:latin typeface="Cambria Math" panose="02040503050406030204" pitchFamily="18" charset="0"/>
                          </a:rPr>
                          <m:t> </m:t>
                        </m:r>
                        <m:r>
                          <a:rPr lang="en-US" sz="2400" b="0" i="1" smtClean="0">
                            <a:latin typeface="Cambria Math" panose="02040503050406030204" pitchFamily="18" charset="0"/>
                          </a:rPr>
                          <m:t>𝑒𝑠𝑡𝑖𝑚𝑎𝑡𝑒𝑑</m:t>
                        </m:r>
                        <m:r>
                          <a:rPr lang="en-US" sz="2400" b="0" i="1" smtClean="0">
                            <a:latin typeface="Cambria Math" panose="02040503050406030204" pitchFamily="18" charset="0"/>
                          </a:rPr>
                          <m:t> </m:t>
                        </m:r>
                        <m:r>
                          <a:rPr lang="en-US" sz="2400" b="0" i="1" smtClean="0">
                            <a:latin typeface="Cambria Math" panose="02040503050406030204" pitchFamily="18" charset="0"/>
                          </a:rPr>
                          <m:t>𝑝𝑟𝑜𝑏𝑎𝑏𝑖𝑙𝑖𝑡𝑦</m:t>
                        </m:r>
                        <m:r>
                          <a:rPr lang="en-US" sz="2400" b="0" i="1" smtClean="0">
                            <a:latin typeface="Cambria Math" panose="02040503050406030204" pitchFamily="18" charset="0"/>
                          </a:rPr>
                          <m:t> </m:t>
                        </m:r>
                        <m:r>
                          <a:rPr lang="en-US" sz="2400" b="0" i="1" smtClean="0">
                            <a:latin typeface="Cambria Math" panose="02040503050406030204" pitchFamily="18" charset="0"/>
                          </a:rPr>
                          <m:t>𝑜𝑓</m:t>
                        </m:r>
                        <m:r>
                          <a:rPr lang="en-US" sz="2400" b="0" i="1" smtClean="0">
                            <a:latin typeface="Cambria Math" panose="02040503050406030204" pitchFamily="18" charset="0"/>
                          </a:rPr>
                          <m:t> </m:t>
                        </m:r>
                        <m:r>
                          <a:rPr lang="en-US" sz="2400" b="0" i="1" smtClean="0">
                            <a:latin typeface="Cambria Math" panose="02040503050406030204" pitchFamily="18" charset="0"/>
                          </a:rPr>
                          <m:t>𝑏𝑒𝑖𝑛𝑔</m:t>
                        </m:r>
                        <m:r>
                          <a:rPr lang="en-US" sz="2400" b="0" i="1" smtClean="0">
                            <a:latin typeface="Cambria Math" panose="02040503050406030204" pitchFamily="18" charset="0"/>
                          </a:rPr>
                          <m:t> </m:t>
                        </m:r>
                        <m:r>
                          <a:rPr lang="en-US" sz="2400" b="0" i="1" smtClean="0">
                            <a:latin typeface="Cambria Math" panose="02040503050406030204" pitchFamily="18" charset="0"/>
                          </a:rPr>
                          <m:t>𝑎𝑝𝑝𝑟𝑜𝑣𝑒𝑑</m:t>
                        </m:r>
                        <m:r>
                          <a:rPr lang="en-US" sz="2400" b="0" i="1" smtClean="0">
                            <a:latin typeface="Cambria Math" panose="02040503050406030204" pitchFamily="18" charset="0"/>
                          </a:rPr>
                          <m:t> </m:t>
                        </m:r>
                        <m:r>
                          <a:rPr lang="en-US" sz="2400" b="0" i="1" smtClean="0">
                            <a:latin typeface="Cambria Math" panose="02040503050406030204" pitchFamily="18" charset="0"/>
                          </a:rPr>
                          <m:t>𝑎𝑛𝑑</m:t>
                        </m:r>
                        <m:r>
                          <a:rPr lang="en-US" sz="2400" b="0" i="1" smtClean="0">
                            <a:latin typeface="Cambria Math" panose="02040503050406030204" pitchFamily="18" charset="0"/>
                          </a:rPr>
                          <m:t> </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1 </m:t>
                            </m:r>
                          </m:sub>
                        </m:sSub>
                        <m:r>
                          <a:rPr lang="en-US" sz="2400" b="0" i="1" smtClean="0">
                            <a:latin typeface="Cambria Math" panose="02040503050406030204" pitchFamily="18" charset="0"/>
                          </a:rPr>
                          <m:t>𝑖𝑠</m:t>
                        </m:r>
                        <m:r>
                          <a:rPr lang="en-US" sz="2400" b="0" i="1" smtClean="0">
                            <a:latin typeface="Cambria Math" panose="02040503050406030204" pitchFamily="18" charset="0"/>
                          </a:rPr>
                          <m:t> </m:t>
                        </m:r>
                        <m:r>
                          <a:rPr lang="en-US" sz="2400" b="0" i="1" smtClean="0">
                            <a:latin typeface="Cambria Math" panose="02040503050406030204" pitchFamily="18" charset="0"/>
                          </a:rPr>
                          <m:t>𝑎</m:t>
                        </m:r>
                        <m:r>
                          <a:rPr lang="en-US" sz="2400" b="0" i="1" smtClean="0">
                            <a:latin typeface="Cambria Math" panose="02040503050406030204" pitchFamily="18" charset="0"/>
                          </a:rPr>
                          <m:t> </m:t>
                        </m:r>
                        <m:r>
                          <a:rPr lang="en-US" sz="2400" b="0" i="1" smtClean="0">
                            <a:latin typeface="Cambria Math" panose="02040503050406030204" pitchFamily="18" charset="0"/>
                          </a:rPr>
                          <m:t>𝑐𝑟𝑒𝑑𝑖𝑡</m:t>
                        </m:r>
                        <m:r>
                          <a:rPr lang="en-US" sz="2400" b="0" i="1" smtClean="0">
                            <a:latin typeface="Cambria Math" panose="02040503050406030204" pitchFamily="18" charset="0"/>
                          </a:rPr>
                          <m:t> </m:t>
                        </m:r>
                        <m:r>
                          <a:rPr lang="en-US" sz="2400" b="0" i="1" smtClean="0">
                            <a:latin typeface="Cambria Math" panose="02040503050406030204" pitchFamily="18" charset="0"/>
                          </a:rPr>
                          <m:t>𝑠𝑐𝑜𝑟𝑒</m:t>
                        </m:r>
                      </m:e>
                    </m:sPre>
                  </m:oMath>
                </a14:m>
                <a:endParaRPr lang="en-US" sz="2400" dirty="0">
                  <a:latin typeface="Times New Roman" panose="02020603050405020304" pitchFamily="18" charset="0"/>
                  <a:cs typeface="Times New Roman" panose="02020603050405020304" pitchFamily="18" charset="0"/>
                </a:endParaRPr>
              </a:p>
            </p:txBody>
          </p:sp>
        </mc:Choice>
        <mc:Fallback xmlns="">
          <p:sp>
            <p:nvSpPr>
              <p:cNvPr id="10" name="TextBox 9">
                <a:extLst>
                  <a:ext uri="{FF2B5EF4-FFF2-40B4-BE49-F238E27FC236}">
                    <a16:creationId xmlns:a16="http://schemas.microsoft.com/office/drawing/2014/main" id="{6F2442BD-70F7-E7AF-79FD-2975EBA3B871}"/>
                  </a:ext>
                </a:extLst>
              </p:cNvPr>
              <p:cNvSpPr txBox="1">
                <a:spLocks noRot="1" noChangeAspect="1" noMove="1" noResize="1" noEditPoints="1" noAdjustHandles="1" noChangeArrowheads="1" noChangeShapeType="1" noTextEdit="1"/>
              </p:cNvSpPr>
              <p:nvPr/>
            </p:nvSpPr>
            <p:spPr>
              <a:xfrm>
                <a:off x="553452" y="5691662"/>
                <a:ext cx="11333747" cy="507062"/>
              </a:xfrm>
              <a:prstGeom prst="rect">
                <a:avLst/>
              </a:prstGeom>
              <a:blipFill>
                <a:blip r:embed="rId4"/>
                <a:stretch>
                  <a:fillRect l="-861" t="-7229" b="-20482"/>
                </a:stretch>
              </a:blipFill>
            </p:spPr>
            <p:txBody>
              <a:bodyPr/>
              <a:lstStyle/>
              <a:p>
                <a:r>
                  <a:rPr lang="en-US">
                    <a:noFill/>
                  </a:rPr>
                  <a:t> </a:t>
                </a:r>
              </a:p>
            </p:txBody>
          </p:sp>
        </mc:Fallback>
      </mc:AlternateContent>
    </p:spTree>
    <p:extLst>
      <p:ext uri="{BB962C8B-B14F-4D97-AF65-F5344CB8AC3E}">
        <p14:creationId xmlns:p14="http://schemas.microsoft.com/office/powerpoint/2010/main" val="4076529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
                                            <p:txEl>
                                              <p:pRg st="0" end="0"/>
                                            </p:txEl>
                                          </p:spTgt>
                                        </p:tgtEl>
                                        <p:attrNameLst>
                                          <p:attrName>style.visibility</p:attrName>
                                        </p:attrNameLst>
                                      </p:cBhvr>
                                      <p:to>
                                        <p:strVal val="visible"/>
                                      </p:to>
                                    </p:set>
                                    <p:anim calcmode="lin" valueType="num">
                                      <p:cBhvr additive="base">
                                        <p:cTn id="25"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672F4-8285-3E12-C668-CC915CC0308E}"/>
              </a:ext>
            </a:extLst>
          </p:cNvPr>
          <p:cNvSpPr>
            <a:spLocks noGrp="1"/>
          </p:cNvSpPr>
          <p:nvPr>
            <p:ph type="title"/>
          </p:nvPr>
        </p:nvSpPr>
        <p:spPr/>
        <p:txBody>
          <a:bodyPr>
            <a:normAutofit/>
          </a:bodyPr>
          <a:lstStyle/>
          <a:p>
            <a:r>
              <a:rPr lang="en-US" sz="3000"/>
              <a:t>Binary Logistic Regression: Approve vs FICOscore</a:t>
            </a:r>
          </a:p>
        </p:txBody>
      </p:sp>
      <p:sp>
        <p:nvSpPr>
          <p:cNvPr id="3" name="Content Placeholder 2">
            <a:extLst>
              <a:ext uri="{FF2B5EF4-FFF2-40B4-BE49-F238E27FC236}">
                <a16:creationId xmlns:a16="http://schemas.microsoft.com/office/drawing/2014/main" id="{E1A3BA98-B31A-1A13-7797-1D57885C953C}"/>
              </a:ext>
            </a:extLst>
          </p:cNvPr>
          <p:cNvSpPr>
            <a:spLocks noGrp="1"/>
          </p:cNvSpPr>
          <p:nvPr>
            <p:ph idx="1"/>
          </p:nvPr>
        </p:nvSpPr>
        <p:spPr/>
        <p:txBody>
          <a:bodyPr/>
          <a:lstStyle/>
          <a:p>
            <a:pPr algn="just"/>
            <a:r>
              <a:rPr lang="en-US"/>
              <a:t>Remember that your score was 720, so now we can calculate the estimated probability and odds you will be approved for a mortgage based on this data and model.</a:t>
            </a:r>
          </a:p>
        </p:txBody>
      </p:sp>
      <p:pic>
        <p:nvPicPr>
          <p:cNvPr id="7" name="Picture 6" descr="Text&#10;&#10;Description automatically generated">
            <a:extLst>
              <a:ext uri="{FF2B5EF4-FFF2-40B4-BE49-F238E27FC236}">
                <a16:creationId xmlns:a16="http://schemas.microsoft.com/office/drawing/2014/main" id="{315A2498-7937-F4C3-8E46-1CF14CFBFE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01954" y="2823797"/>
            <a:ext cx="4297802" cy="4170648"/>
          </a:xfrm>
          <a:prstGeom prst="rect">
            <a:avLst/>
          </a:prstGeom>
        </p:spPr>
      </p:pic>
    </p:spTree>
    <p:extLst>
      <p:ext uri="{BB962C8B-B14F-4D97-AF65-F5344CB8AC3E}">
        <p14:creationId xmlns:p14="http://schemas.microsoft.com/office/powerpoint/2010/main" val="4028679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D2845-AD1E-6EA7-499C-999AAF32F291}"/>
              </a:ext>
            </a:extLst>
          </p:cNvPr>
          <p:cNvSpPr>
            <a:spLocks noGrp="1"/>
          </p:cNvSpPr>
          <p:nvPr>
            <p:ph type="title"/>
          </p:nvPr>
        </p:nvSpPr>
        <p:spPr/>
        <p:txBody>
          <a:bodyPr/>
          <a:lstStyle/>
          <a:p>
            <a:r>
              <a:rPr lang="en-US"/>
              <a:t>Calculate the ODDs Ratio</a:t>
            </a:r>
          </a:p>
        </p:txBody>
      </p:sp>
      <p:pic>
        <p:nvPicPr>
          <p:cNvPr id="5" name="Content Placeholder 4" descr="Text&#10;&#10;Description automatically generated">
            <a:extLst>
              <a:ext uri="{FF2B5EF4-FFF2-40B4-BE49-F238E27FC236}">
                <a16:creationId xmlns:a16="http://schemas.microsoft.com/office/drawing/2014/main" id="{F43CABE7-0C69-9264-CE2B-C534C86CF43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0831" y="1533549"/>
            <a:ext cx="4484000" cy="4569135"/>
          </a:xfrm>
        </p:spPr>
      </p:pic>
      <p:pic>
        <p:nvPicPr>
          <p:cNvPr id="7" name="Picture 6" descr="Text&#10;&#10;Description automatically generated">
            <a:extLst>
              <a:ext uri="{FF2B5EF4-FFF2-40B4-BE49-F238E27FC236}">
                <a16:creationId xmlns:a16="http://schemas.microsoft.com/office/drawing/2014/main" id="{7AEAAA95-A6DA-0D08-7277-DE063CD00A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8791" y="1533550"/>
            <a:ext cx="4832378" cy="4569136"/>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BB4D93D4-15DF-49EA-6103-8AF4149DE564}"/>
                  </a:ext>
                </a:extLst>
              </p:cNvPr>
              <p:cNvSpPr txBox="1"/>
              <p:nvPr/>
            </p:nvSpPr>
            <p:spPr>
              <a:xfrm>
                <a:off x="1842143" y="6102683"/>
                <a:ext cx="8686800" cy="617157"/>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Odds ratio for a 1 points increase in FICO score: </a:t>
                </a:r>
                <a14:m>
                  <m:oMath xmlns:m="http://schemas.openxmlformats.org/officeDocument/2006/math">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3.37</m:t>
                        </m:r>
                      </m:num>
                      <m:den>
                        <m:r>
                          <a:rPr lang="en-US" sz="2400" b="0" i="1" smtClean="0">
                            <a:latin typeface="Cambria Math" panose="02040503050406030204" pitchFamily="18" charset="0"/>
                          </a:rPr>
                          <m:t>3.289</m:t>
                        </m:r>
                      </m:den>
                    </m:f>
                    <m:r>
                      <a:rPr lang="en-US" sz="2400" b="0" i="1" smtClean="0">
                        <a:latin typeface="Cambria Math" panose="02040503050406030204" pitchFamily="18" charset="0"/>
                      </a:rPr>
                      <m:t>=1.0146</m:t>
                    </m:r>
                  </m:oMath>
                </a14:m>
                <a:endParaRPr lang="en-US" sz="2400">
                  <a:latin typeface="Times New Roman" panose="02020603050405020304" pitchFamily="18" charset="0"/>
                  <a:cs typeface="Times New Roman" panose="02020603050405020304" pitchFamily="18" charset="0"/>
                </a:endParaRPr>
              </a:p>
            </p:txBody>
          </p:sp>
        </mc:Choice>
        <mc:Fallback xmlns="">
          <p:sp>
            <p:nvSpPr>
              <p:cNvPr id="8" name="TextBox 7">
                <a:extLst>
                  <a:ext uri="{FF2B5EF4-FFF2-40B4-BE49-F238E27FC236}">
                    <a16:creationId xmlns:a16="http://schemas.microsoft.com/office/drawing/2014/main" id="{BB4D93D4-15DF-49EA-6103-8AF4149DE564}"/>
                  </a:ext>
                </a:extLst>
              </p:cNvPr>
              <p:cNvSpPr txBox="1">
                <a:spLocks noRot="1" noChangeAspect="1" noMove="1" noResize="1" noEditPoints="1" noAdjustHandles="1" noChangeArrowheads="1" noChangeShapeType="1" noTextEdit="1"/>
              </p:cNvSpPr>
              <p:nvPr/>
            </p:nvSpPr>
            <p:spPr>
              <a:xfrm>
                <a:off x="1842143" y="6102683"/>
                <a:ext cx="8686800" cy="617157"/>
              </a:xfrm>
              <a:prstGeom prst="rect">
                <a:avLst/>
              </a:prstGeom>
              <a:blipFill>
                <a:blip r:embed="rId4"/>
                <a:stretch>
                  <a:fillRect l="-1053" b="-8911"/>
                </a:stretch>
              </a:blipFill>
            </p:spPr>
            <p:txBody>
              <a:bodyPr/>
              <a:lstStyle/>
              <a:p>
                <a:r>
                  <a:rPr lang="en-US">
                    <a:noFill/>
                  </a:rPr>
                  <a:t> </a:t>
                </a:r>
              </a:p>
            </p:txBody>
          </p:sp>
        </mc:Fallback>
      </mc:AlternateContent>
    </p:spTree>
    <p:extLst>
      <p:ext uri="{BB962C8B-B14F-4D97-AF65-F5344CB8AC3E}">
        <p14:creationId xmlns:p14="http://schemas.microsoft.com/office/powerpoint/2010/main" val="1698100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3174E-D433-502F-AE0A-3234D2CFA283}"/>
              </a:ext>
            </a:extLst>
          </p:cNvPr>
          <p:cNvSpPr>
            <a:spLocks noGrp="1"/>
          </p:cNvSpPr>
          <p:nvPr>
            <p:ph type="title"/>
          </p:nvPr>
        </p:nvSpPr>
        <p:spPr/>
        <p:txBody>
          <a:bodyPr/>
          <a:lstStyle/>
          <a:p>
            <a:r>
              <a:rPr lang="en-US"/>
              <a:t>Estimated Probabilities</a:t>
            </a:r>
          </a:p>
        </p:txBody>
      </p:sp>
      <p:pic>
        <p:nvPicPr>
          <p:cNvPr id="5" name="Content Placeholder 4">
            <a:extLst>
              <a:ext uri="{FF2B5EF4-FFF2-40B4-BE49-F238E27FC236}">
                <a16:creationId xmlns:a16="http://schemas.microsoft.com/office/drawing/2014/main" id="{E425A588-CDCA-597C-61A5-91BBAD68A2C0}"/>
              </a:ext>
            </a:extLst>
          </p:cNvPr>
          <p:cNvPicPr>
            <a:picLocks noGrp="1" noChangeAspect="1"/>
          </p:cNvPicPr>
          <p:nvPr>
            <p:ph idx="1"/>
          </p:nvPr>
        </p:nvPicPr>
        <p:blipFill>
          <a:blip r:embed="rId2"/>
          <a:stretch>
            <a:fillRect/>
          </a:stretch>
        </p:blipFill>
        <p:spPr>
          <a:xfrm>
            <a:off x="1146242" y="1816049"/>
            <a:ext cx="1168471" cy="435133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7" name="Picture 6" descr="Text&#10;&#10;Description automatically generated">
            <a:extLst>
              <a:ext uri="{FF2B5EF4-FFF2-40B4-BE49-F238E27FC236}">
                <a16:creationId xmlns:a16="http://schemas.microsoft.com/office/drawing/2014/main" id="{01E21CA8-8E5C-F658-B723-5D53D3CA2C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3640" y="1933355"/>
            <a:ext cx="7219705" cy="1910880"/>
          </a:xfrm>
          <a:prstGeom prst="rect">
            <a:avLst/>
          </a:prstGeom>
        </p:spPr>
      </p:pic>
      <p:pic>
        <p:nvPicPr>
          <p:cNvPr id="11" name="Picture 10" descr="Graphical user interface, text&#10;&#10;Description automatically generated">
            <a:extLst>
              <a:ext uri="{FF2B5EF4-FFF2-40B4-BE49-F238E27FC236}">
                <a16:creationId xmlns:a16="http://schemas.microsoft.com/office/drawing/2014/main" id="{7D8B084B-94AC-F504-2128-D4F70DB028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9572" y="4262130"/>
            <a:ext cx="7219704" cy="1812175"/>
          </a:xfrm>
          <a:prstGeom prst="rect">
            <a:avLst/>
          </a:prstGeom>
        </p:spPr>
      </p:pic>
      <p:cxnSp>
        <p:nvCxnSpPr>
          <p:cNvPr id="13" name="Straight Arrow Connector 12">
            <a:extLst>
              <a:ext uri="{FF2B5EF4-FFF2-40B4-BE49-F238E27FC236}">
                <a16:creationId xmlns:a16="http://schemas.microsoft.com/office/drawing/2014/main" id="{60F72E96-6E31-5C86-6882-E2EAE3C09601}"/>
              </a:ext>
            </a:extLst>
          </p:cNvPr>
          <p:cNvCxnSpPr/>
          <p:nvPr/>
        </p:nvCxnSpPr>
        <p:spPr>
          <a:xfrm>
            <a:off x="2483893" y="2415654"/>
            <a:ext cx="1475679" cy="0"/>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4" name="Straight Arrow Connector 13">
            <a:extLst>
              <a:ext uri="{FF2B5EF4-FFF2-40B4-BE49-F238E27FC236}">
                <a16:creationId xmlns:a16="http://schemas.microsoft.com/office/drawing/2014/main" id="{CC74E0B8-BE18-BDD7-615E-F05101182B7A}"/>
              </a:ext>
            </a:extLst>
          </p:cNvPr>
          <p:cNvCxnSpPr>
            <a:cxnSpLocks/>
          </p:cNvCxnSpPr>
          <p:nvPr/>
        </p:nvCxnSpPr>
        <p:spPr>
          <a:xfrm flipV="1">
            <a:off x="2483893" y="4831307"/>
            <a:ext cx="1475679" cy="971266"/>
          </a:xfrm>
          <a:prstGeom prst="straightConnector1">
            <a:avLst/>
          </a:prstGeom>
          <a:ln w="952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155977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ppt_x"/>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A3259-DE14-EB47-8F3A-EEC53B0009B3}"/>
              </a:ext>
            </a:extLst>
          </p:cNvPr>
          <p:cNvSpPr>
            <a:spLocks noGrp="1"/>
          </p:cNvSpPr>
          <p:nvPr>
            <p:ph type="title"/>
          </p:nvPr>
        </p:nvSpPr>
        <p:spPr/>
        <p:txBody>
          <a:bodyPr/>
          <a:lstStyle/>
          <a:p>
            <a:r>
              <a:rPr lang="en-US"/>
              <a:t>Odds Ratio for Any 90-point FICO Increase</a:t>
            </a:r>
          </a:p>
        </p:txBody>
      </p:sp>
      <p:pic>
        <p:nvPicPr>
          <p:cNvPr id="4" name="Content Placeholder 4">
            <a:extLst>
              <a:ext uri="{FF2B5EF4-FFF2-40B4-BE49-F238E27FC236}">
                <a16:creationId xmlns:a16="http://schemas.microsoft.com/office/drawing/2014/main" id="{5E7D96CC-5CD5-EA27-3557-74903742CF03}"/>
              </a:ext>
            </a:extLst>
          </p:cNvPr>
          <p:cNvPicPr>
            <a:picLocks noGrp="1" noChangeAspect="1"/>
          </p:cNvPicPr>
          <p:nvPr>
            <p:ph idx="1"/>
          </p:nvPr>
        </p:nvPicPr>
        <p:blipFill>
          <a:blip r:embed="rId2"/>
          <a:stretch>
            <a:fillRect/>
          </a:stretch>
        </p:blipFill>
        <p:spPr>
          <a:xfrm>
            <a:off x="1043003" y="1855122"/>
            <a:ext cx="1168471" cy="435133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6" name="Picture 5" descr="Text&#10;&#10;Description automatically generated">
            <a:extLst>
              <a:ext uri="{FF2B5EF4-FFF2-40B4-BE49-F238E27FC236}">
                <a16:creationId xmlns:a16="http://schemas.microsoft.com/office/drawing/2014/main" id="{89F8F6BB-B405-17FC-6CCE-333171DBCF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6934" y="1855122"/>
            <a:ext cx="7406866" cy="2579723"/>
          </a:xfrm>
          <a:prstGeom prst="rect">
            <a:avLst/>
          </a:prstGeom>
        </p:spPr>
      </p:pic>
      <p:pic>
        <p:nvPicPr>
          <p:cNvPr id="8" name="Picture 7" descr="Text&#10;&#10;Description automatically generated">
            <a:extLst>
              <a:ext uri="{FF2B5EF4-FFF2-40B4-BE49-F238E27FC236}">
                <a16:creationId xmlns:a16="http://schemas.microsoft.com/office/drawing/2014/main" id="{DC5006AD-A6CC-B4F7-BE35-F9E40FEF96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46934" y="4599278"/>
            <a:ext cx="7406866" cy="1607181"/>
          </a:xfrm>
          <a:prstGeom prst="rect">
            <a:avLst/>
          </a:prstGeom>
        </p:spPr>
      </p:pic>
      <p:cxnSp>
        <p:nvCxnSpPr>
          <p:cNvPr id="10" name="Straight Arrow Connector 9">
            <a:extLst>
              <a:ext uri="{FF2B5EF4-FFF2-40B4-BE49-F238E27FC236}">
                <a16:creationId xmlns:a16="http://schemas.microsoft.com/office/drawing/2014/main" id="{CA7F870D-4C59-EA61-4E1D-BF36A4544730}"/>
              </a:ext>
            </a:extLst>
          </p:cNvPr>
          <p:cNvCxnSpPr/>
          <p:nvPr/>
        </p:nvCxnSpPr>
        <p:spPr>
          <a:xfrm>
            <a:off x="2344994" y="2492477"/>
            <a:ext cx="1601940" cy="398207"/>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2" name="Straight Arrow Connector 11">
            <a:extLst>
              <a:ext uri="{FF2B5EF4-FFF2-40B4-BE49-F238E27FC236}">
                <a16:creationId xmlns:a16="http://schemas.microsoft.com/office/drawing/2014/main" id="{82B6FA71-FB79-C9BB-EAAB-4C6FED4C73A5}"/>
              </a:ext>
            </a:extLst>
          </p:cNvPr>
          <p:cNvCxnSpPr/>
          <p:nvPr/>
        </p:nvCxnSpPr>
        <p:spPr>
          <a:xfrm flipV="1">
            <a:off x="2344994" y="2606722"/>
            <a:ext cx="1503675" cy="32072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Arrow: Up-Down 12">
            <a:extLst>
              <a:ext uri="{FF2B5EF4-FFF2-40B4-BE49-F238E27FC236}">
                <a16:creationId xmlns:a16="http://schemas.microsoft.com/office/drawing/2014/main" id="{0C9AAA9D-DF81-05AF-B54D-0A2E234C82C6}"/>
              </a:ext>
            </a:extLst>
          </p:cNvPr>
          <p:cNvSpPr/>
          <p:nvPr/>
        </p:nvSpPr>
        <p:spPr>
          <a:xfrm>
            <a:off x="10235821" y="3985146"/>
            <a:ext cx="504967" cy="1460311"/>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2532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fill="hold"/>
                                        <p:tgtEl>
                                          <p:spTgt spid="13"/>
                                        </p:tgtEl>
                                        <p:attrNameLst>
                                          <p:attrName>ppt_x</p:attrName>
                                        </p:attrNameLst>
                                      </p:cBhvr>
                                      <p:tavLst>
                                        <p:tav tm="0">
                                          <p:val>
                                            <p:strVal val="#ppt_x"/>
                                          </p:val>
                                        </p:tav>
                                        <p:tav tm="100000">
                                          <p:val>
                                            <p:strVal val="#ppt_x"/>
                                          </p:val>
                                        </p:tav>
                                      </p:tavLst>
                                    </p:anim>
                                    <p:anim calcmode="lin" valueType="num">
                                      <p:cBhvr additive="base">
                                        <p:cTn id="3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C5F52-107F-B3AB-2BB8-2389DBC68C40}"/>
              </a:ext>
            </a:extLst>
          </p:cNvPr>
          <p:cNvSpPr>
            <a:spLocks noGrp="1"/>
          </p:cNvSpPr>
          <p:nvPr>
            <p:ph type="title"/>
          </p:nvPr>
        </p:nvSpPr>
        <p:spPr/>
        <p:txBody>
          <a:bodyPr/>
          <a:lstStyle/>
          <a:p>
            <a:r>
              <a:rPr lang="en-US"/>
              <a:t>Effect of Improving FICO Score</a:t>
            </a:r>
          </a:p>
        </p:txBody>
      </p:sp>
      <p:pic>
        <p:nvPicPr>
          <p:cNvPr id="9" name="Picture 8">
            <a:extLst>
              <a:ext uri="{FF2B5EF4-FFF2-40B4-BE49-F238E27FC236}">
                <a16:creationId xmlns:a16="http://schemas.microsoft.com/office/drawing/2014/main" id="{65F02C0D-4BFC-20F2-86DD-DD80ADCAB390}"/>
              </a:ext>
            </a:extLst>
          </p:cNvPr>
          <p:cNvPicPr>
            <a:picLocks noChangeAspect="1"/>
          </p:cNvPicPr>
          <p:nvPr/>
        </p:nvPicPr>
        <p:blipFill>
          <a:blip r:embed="rId2"/>
          <a:stretch>
            <a:fillRect/>
          </a:stretch>
        </p:blipFill>
        <p:spPr>
          <a:xfrm>
            <a:off x="838200" y="1690688"/>
            <a:ext cx="4447750" cy="4681480"/>
          </a:xfrm>
          <a:prstGeom prst="rect">
            <a:avLst/>
          </a:prstGeom>
          <a:ln>
            <a:noFill/>
          </a:ln>
          <a:effectLst>
            <a:outerShdw blurRad="292100" dist="139700" dir="2700000" algn="tl" rotWithShape="0">
              <a:srgbClr val="333333">
                <a:alpha val="65000"/>
              </a:srgbClr>
            </a:outerShdw>
          </a:effectLst>
        </p:spPr>
      </p:pic>
      <p:pic>
        <p:nvPicPr>
          <p:cNvPr id="11" name="Picture 10" descr="Text&#10;&#10;Description automatically generated with low confidence">
            <a:extLst>
              <a:ext uri="{FF2B5EF4-FFF2-40B4-BE49-F238E27FC236}">
                <a16:creationId xmlns:a16="http://schemas.microsoft.com/office/drawing/2014/main" id="{19765553-1F1A-098B-1F10-FB445F2358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1724" y="1690688"/>
            <a:ext cx="4479929" cy="4681480"/>
          </a:xfrm>
          <a:prstGeom prst="rect">
            <a:avLst/>
          </a:prstGeom>
        </p:spPr>
      </p:pic>
      <p:cxnSp>
        <p:nvCxnSpPr>
          <p:cNvPr id="13" name="Straight Arrow Connector 12">
            <a:extLst>
              <a:ext uri="{FF2B5EF4-FFF2-40B4-BE49-F238E27FC236}">
                <a16:creationId xmlns:a16="http://schemas.microsoft.com/office/drawing/2014/main" id="{EE76986E-96FE-9D8F-563A-D75FC20D5B95}"/>
              </a:ext>
            </a:extLst>
          </p:cNvPr>
          <p:cNvCxnSpPr>
            <a:cxnSpLocks/>
          </p:cNvCxnSpPr>
          <p:nvPr/>
        </p:nvCxnSpPr>
        <p:spPr>
          <a:xfrm>
            <a:off x="5309975" y="2242855"/>
            <a:ext cx="16649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F9CA056-B9A7-E2FD-CDE3-AA5DF1D0DC58}"/>
              </a:ext>
            </a:extLst>
          </p:cNvPr>
          <p:cNvCxnSpPr>
            <a:cxnSpLocks/>
          </p:cNvCxnSpPr>
          <p:nvPr/>
        </p:nvCxnSpPr>
        <p:spPr>
          <a:xfrm>
            <a:off x="5321348" y="2681858"/>
            <a:ext cx="1653537" cy="8665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67342F5-44C6-092E-46C6-3BB702B47AAD}"/>
              </a:ext>
            </a:extLst>
          </p:cNvPr>
          <p:cNvCxnSpPr>
            <a:cxnSpLocks/>
          </p:cNvCxnSpPr>
          <p:nvPr/>
        </p:nvCxnSpPr>
        <p:spPr>
          <a:xfrm>
            <a:off x="5392789" y="3100042"/>
            <a:ext cx="1688935" cy="17312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1DCDBEF-0939-23E2-0D58-51DDDBDAD5A3}"/>
              </a:ext>
            </a:extLst>
          </p:cNvPr>
          <p:cNvCxnSpPr>
            <a:cxnSpLocks/>
          </p:cNvCxnSpPr>
          <p:nvPr/>
        </p:nvCxnSpPr>
        <p:spPr>
          <a:xfrm>
            <a:off x="5413518" y="3652210"/>
            <a:ext cx="1596484" cy="2325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BC23B1D9-76DE-661A-016E-CC5A7BEB9606}"/>
              </a:ext>
            </a:extLst>
          </p:cNvPr>
          <p:cNvCxnSpPr/>
          <p:nvPr/>
        </p:nvCxnSpPr>
        <p:spPr>
          <a:xfrm>
            <a:off x="1097280" y="3652210"/>
            <a:ext cx="3193366" cy="0"/>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616187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additive="base">
                                        <p:cTn id="14" dur="500" fill="hold"/>
                                        <p:tgtEl>
                                          <p:spTgt spid="11"/>
                                        </p:tgtEl>
                                        <p:attrNameLst>
                                          <p:attrName>ppt_x</p:attrName>
                                        </p:attrNameLst>
                                      </p:cBhvr>
                                      <p:tavLst>
                                        <p:tav tm="0">
                                          <p:val>
                                            <p:strVal val="#ppt_x"/>
                                          </p:val>
                                        </p:tav>
                                        <p:tav tm="100000">
                                          <p:val>
                                            <p:strVal val="#ppt_x"/>
                                          </p:val>
                                        </p:tav>
                                      </p:tavLst>
                                    </p:anim>
                                    <p:anim calcmode="lin" valueType="num">
                                      <p:cBhvr additive="base">
                                        <p:cTn id="15"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additive="base">
                                        <p:cTn id="20" dur="500" fill="hold"/>
                                        <p:tgtEl>
                                          <p:spTgt spid="13"/>
                                        </p:tgtEl>
                                        <p:attrNameLst>
                                          <p:attrName>ppt_x</p:attrName>
                                        </p:attrNameLst>
                                      </p:cBhvr>
                                      <p:tavLst>
                                        <p:tav tm="0">
                                          <p:val>
                                            <p:strVal val="#ppt_x"/>
                                          </p:val>
                                        </p:tav>
                                        <p:tav tm="100000">
                                          <p:val>
                                            <p:strVal val="#ppt_x"/>
                                          </p:val>
                                        </p:tav>
                                      </p:tavLst>
                                    </p:anim>
                                    <p:anim calcmode="lin" valueType="num">
                                      <p:cBhvr additive="base">
                                        <p:cTn id="21"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additive="base">
                                        <p:cTn id="26" dur="500" fill="hold"/>
                                        <p:tgtEl>
                                          <p:spTgt spid="14"/>
                                        </p:tgtEl>
                                        <p:attrNameLst>
                                          <p:attrName>ppt_x</p:attrName>
                                        </p:attrNameLst>
                                      </p:cBhvr>
                                      <p:tavLst>
                                        <p:tav tm="0">
                                          <p:val>
                                            <p:strVal val="#ppt_x"/>
                                          </p:val>
                                        </p:tav>
                                        <p:tav tm="100000">
                                          <p:val>
                                            <p:strVal val="#ppt_x"/>
                                          </p:val>
                                        </p:tav>
                                      </p:tavLst>
                                    </p:anim>
                                    <p:anim calcmode="lin" valueType="num">
                                      <p:cBhvr additive="base">
                                        <p:cTn id="27"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18"/>
                                        </p:tgtEl>
                                        <p:attrNameLst>
                                          <p:attrName>style.visibility</p:attrName>
                                        </p:attrNameLst>
                                      </p:cBhvr>
                                      <p:to>
                                        <p:strVal val="visible"/>
                                      </p:to>
                                    </p:set>
                                    <p:anim calcmode="lin" valueType="num">
                                      <p:cBhvr additive="base">
                                        <p:cTn id="32" dur="500" fill="hold"/>
                                        <p:tgtEl>
                                          <p:spTgt spid="18"/>
                                        </p:tgtEl>
                                        <p:attrNameLst>
                                          <p:attrName>ppt_x</p:attrName>
                                        </p:attrNameLst>
                                      </p:cBhvr>
                                      <p:tavLst>
                                        <p:tav tm="0">
                                          <p:val>
                                            <p:strVal val="#ppt_x"/>
                                          </p:val>
                                        </p:tav>
                                        <p:tav tm="100000">
                                          <p:val>
                                            <p:strVal val="#ppt_x"/>
                                          </p:val>
                                        </p:tav>
                                      </p:tavLst>
                                    </p:anim>
                                    <p:anim calcmode="lin" valueType="num">
                                      <p:cBhvr additive="base">
                                        <p:cTn id="33"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21"/>
                                        </p:tgtEl>
                                        <p:attrNameLst>
                                          <p:attrName>style.visibility</p:attrName>
                                        </p:attrNameLst>
                                      </p:cBhvr>
                                      <p:to>
                                        <p:strVal val="visible"/>
                                      </p:to>
                                    </p:set>
                                    <p:anim calcmode="lin" valueType="num">
                                      <p:cBhvr additive="base">
                                        <p:cTn id="38" dur="500" fill="hold"/>
                                        <p:tgtEl>
                                          <p:spTgt spid="21"/>
                                        </p:tgtEl>
                                        <p:attrNameLst>
                                          <p:attrName>ppt_x</p:attrName>
                                        </p:attrNameLst>
                                      </p:cBhvr>
                                      <p:tavLst>
                                        <p:tav tm="0">
                                          <p:val>
                                            <p:strVal val="#ppt_x"/>
                                          </p:val>
                                        </p:tav>
                                        <p:tav tm="100000">
                                          <p:val>
                                            <p:strVal val="#ppt_x"/>
                                          </p:val>
                                        </p:tav>
                                      </p:tavLst>
                                    </p:anim>
                                    <p:anim calcmode="lin" valueType="num">
                                      <p:cBhvr additive="base">
                                        <p:cTn id="39"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anim calcmode="lin" valueType="num">
                                      <p:cBhvr additive="base">
                                        <p:cTn id="44" dur="500" fill="hold"/>
                                        <p:tgtEl>
                                          <p:spTgt spid="4"/>
                                        </p:tgtEl>
                                        <p:attrNameLst>
                                          <p:attrName>ppt_x</p:attrName>
                                        </p:attrNameLst>
                                      </p:cBhvr>
                                      <p:tavLst>
                                        <p:tav tm="0">
                                          <p:val>
                                            <p:strVal val="#ppt_x"/>
                                          </p:val>
                                        </p:tav>
                                        <p:tav tm="100000">
                                          <p:val>
                                            <p:strVal val="#ppt_x"/>
                                          </p:val>
                                        </p:tav>
                                      </p:tavLst>
                                    </p:anim>
                                    <p:anim calcmode="lin" valueType="num">
                                      <p:cBhvr additive="base">
                                        <p:cTn id="4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E4396-68C6-B109-8ADC-7F19BC5B89EF}"/>
              </a:ext>
            </a:extLst>
          </p:cNvPr>
          <p:cNvSpPr>
            <a:spLocks noGrp="1"/>
          </p:cNvSpPr>
          <p:nvPr>
            <p:ph type="title"/>
          </p:nvPr>
        </p:nvSpPr>
        <p:spPr/>
        <p:txBody>
          <a:bodyPr/>
          <a:lstStyle/>
          <a:p>
            <a:r>
              <a:rPr lang="en-US"/>
              <a:t>Effect of Improving FICO Score</a:t>
            </a:r>
          </a:p>
        </p:txBody>
      </p:sp>
      <p:pic>
        <p:nvPicPr>
          <p:cNvPr id="5" name="Content Placeholder 4">
            <a:extLst>
              <a:ext uri="{FF2B5EF4-FFF2-40B4-BE49-F238E27FC236}">
                <a16:creationId xmlns:a16="http://schemas.microsoft.com/office/drawing/2014/main" id="{613C7949-694E-C947-C8FF-64D10AB71015}"/>
              </a:ext>
            </a:extLst>
          </p:cNvPr>
          <p:cNvPicPr>
            <a:picLocks noGrp="1" noChangeAspect="1"/>
          </p:cNvPicPr>
          <p:nvPr>
            <p:ph idx="1"/>
          </p:nvPr>
        </p:nvPicPr>
        <p:blipFill>
          <a:blip r:embed="rId2"/>
          <a:stretch>
            <a:fillRect/>
          </a:stretch>
        </p:blipFill>
        <p:spPr>
          <a:xfrm>
            <a:off x="941683" y="1812638"/>
            <a:ext cx="4556765" cy="4573414"/>
          </a:xfrm>
        </p:spPr>
      </p:pic>
      <p:sp>
        <p:nvSpPr>
          <p:cNvPr id="6" name="TextBox 5">
            <a:extLst>
              <a:ext uri="{FF2B5EF4-FFF2-40B4-BE49-F238E27FC236}">
                <a16:creationId xmlns:a16="http://schemas.microsoft.com/office/drawing/2014/main" id="{6977F044-1DB3-3D00-DE1B-71B5D161CFE9}"/>
              </a:ext>
            </a:extLst>
          </p:cNvPr>
          <p:cNvSpPr txBox="1"/>
          <p:nvPr/>
        </p:nvSpPr>
        <p:spPr>
          <a:xfrm>
            <a:off x="6649064" y="1825846"/>
            <a:ext cx="4704736" cy="1785104"/>
          </a:xfrm>
          <a:prstGeom prst="rect">
            <a:avLst/>
          </a:prstGeom>
          <a:noFill/>
        </p:spPr>
        <p:txBody>
          <a:bodyPr wrap="square" rtlCol="0">
            <a:spAutoFit/>
          </a:bodyPr>
          <a:lstStyle/>
          <a:p>
            <a:pPr algn="just"/>
            <a:r>
              <a:rPr lang="en-US" sz="2200" b="1">
                <a:latin typeface="Times New Roman" panose="02020603050405020304" pitchFamily="18" charset="0"/>
                <a:cs typeface="Times New Roman" panose="02020603050405020304" pitchFamily="18" charset="0"/>
              </a:rPr>
              <a:t>IMPORTANT POINT:</a:t>
            </a:r>
          </a:p>
          <a:p>
            <a:pPr algn="just"/>
            <a:endParaRPr lang="en-US" sz="2200" b="1">
              <a:latin typeface="Times New Roman" panose="02020603050405020304" pitchFamily="18" charset="0"/>
              <a:cs typeface="Times New Roman" panose="02020603050405020304" pitchFamily="18" charset="0"/>
            </a:endParaRPr>
          </a:p>
          <a:p>
            <a:pPr algn="just"/>
            <a:r>
              <a:rPr lang="en-US" sz="2200" b="1">
                <a:latin typeface="Times New Roman" panose="02020603050405020304" pitchFamily="18" charset="0"/>
                <a:cs typeface="Times New Roman" panose="02020603050405020304" pitchFamily="18" charset="0"/>
              </a:rPr>
              <a:t>This is the percentage increase in the odds, Not the percentage increase in the probability of being approved.</a:t>
            </a:r>
          </a:p>
        </p:txBody>
      </p:sp>
    </p:spTree>
    <p:extLst>
      <p:ext uri="{BB962C8B-B14F-4D97-AF65-F5344CB8AC3E}">
        <p14:creationId xmlns:p14="http://schemas.microsoft.com/office/powerpoint/2010/main" val="2699891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2F4BF-FA21-8E7B-6DE5-747FD829E64C}"/>
              </a:ext>
            </a:extLst>
          </p:cNvPr>
          <p:cNvSpPr>
            <a:spLocks noGrp="1"/>
          </p:cNvSpPr>
          <p:nvPr>
            <p:ph type="title"/>
          </p:nvPr>
        </p:nvSpPr>
        <p:spPr/>
        <p:txBody>
          <a:bodyPr/>
          <a:lstStyle/>
          <a:p>
            <a:r>
              <a:rPr lang="en-US"/>
              <a:t>FICO FOR EVEN ODDS(50/50)</a:t>
            </a:r>
          </a:p>
        </p:txBody>
      </p:sp>
      <p:pic>
        <p:nvPicPr>
          <p:cNvPr id="5" name="Content Placeholder 4" descr="Text&#10;&#10;Description automatically generated">
            <a:extLst>
              <a:ext uri="{FF2B5EF4-FFF2-40B4-BE49-F238E27FC236}">
                <a16:creationId xmlns:a16="http://schemas.microsoft.com/office/drawing/2014/main" id="{9ABBAA14-B831-7679-C43F-64B28DBB47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46689" y="1690688"/>
            <a:ext cx="10700879" cy="4415144"/>
          </a:xfrm>
        </p:spPr>
      </p:pic>
      <p:sp>
        <p:nvSpPr>
          <p:cNvPr id="6" name="TextBox 5">
            <a:extLst>
              <a:ext uri="{FF2B5EF4-FFF2-40B4-BE49-F238E27FC236}">
                <a16:creationId xmlns:a16="http://schemas.microsoft.com/office/drawing/2014/main" id="{A6B01597-F62E-DBEB-4D75-DF12A32E62D5}"/>
              </a:ext>
            </a:extLst>
          </p:cNvPr>
          <p:cNvSpPr txBox="1"/>
          <p:nvPr/>
        </p:nvSpPr>
        <p:spPr>
          <a:xfrm>
            <a:off x="6245464" y="4080015"/>
            <a:ext cx="5043948" cy="1569660"/>
          </a:xfrm>
          <a:prstGeom prst="rect">
            <a:avLst/>
          </a:prstGeom>
          <a:noFill/>
        </p:spPr>
        <p:txBody>
          <a:bodyPr wrap="square" rtlCol="0">
            <a:spAutoFit/>
          </a:bodyPr>
          <a:lstStyle/>
          <a:p>
            <a:pPr algn="just"/>
            <a:r>
              <a:rPr lang="en-US" sz="2400">
                <a:latin typeface="Times New Roman" panose="02020603050405020304" pitchFamily="18" charset="0"/>
                <a:cs typeface="Times New Roman" panose="02020603050405020304" pitchFamily="18" charset="0"/>
              </a:rPr>
              <a:t>To have a 50/50 chance, or even odds for approve /disapprove, you will need to have a FICO score of approximately 639 according to this model</a:t>
            </a:r>
          </a:p>
        </p:txBody>
      </p:sp>
    </p:spTree>
    <p:extLst>
      <p:ext uri="{BB962C8B-B14F-4D97-AF65-F5344CB8AC3E}">
        <p14:creationId xmlns:p14="http://schemas.microsoft.com/office/powerpoint/2010/main" val="2853369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EF541-FE48-A4D8-9A4E-C2430A182082}"/>
              </a:ext>
            </a:extLst>
          </p:cNvPr>
          <p:cNvSpPr>
            <a:spLocks noGrp="1"/>
          </p:cNvSpPr>
          <p:nvPr>
            <p:ph type="title"/>
          </p:nvPr>
        </p:nvSpPr>
        <p:spPr/>
        <p:txBody>
          <a:bodyPr/>
          <a:lstStyle/>
          <a:p>
            <a:r>
              <a:rPr lang="en-US"/>
              <a:t>First-Time Home Buyer</a:t>
            </a:r>
          </a:p>
        </p:txBody>
      </p:sp>
      <p:sp>
        <p:nvSpPr>
          <p:cNvPr id="3" name="Content Placeholder 2">
            <a:extLst>
              <a:ext uri="{FF2B5EF4-FFF2-40B4-BE49-F238E27FC236}">
                <a16:creationId xmlns:a16="http://schemas.microsoft.com/office/drawing/2014/main" id="{EDC96EFC-2E3C-53D4-EDCA-984F665F1CB0}"/>
              </a:ext>
            </a:extLst>
          </p:cNvPr>
          <p:cNvSpPr>
            <a:spLocks noGrp="1"/>
          </p:cNvSpPr>
          <p:nvPr>
            <p:ph idx="1"/>
          </p:nvPr>
        </p:nvSpPr>
        <p:spPr/>
        <p:txBody>
          <a:bodyPr vert="horz" lIns="91440" tIns="45720" rIns="91440" bIns="45720" rtlCol="0" anchor="t">
            <a:normAutofit/>
          </a:bodyPr>
          <a:lstStyle/>
          <a:p>
            <a:pPr marL="0" indent="0">
              <a:buNone/>
            </a:pPr>
            <a:r>
              <a:rPr lang="en-US"/>
              <a:t>Using the data you found, you would like to do the following: </a:t>
            </a:r>
          </a:p>
          <a:p>
            <a:pPr lvl="1" algn="just"/>
            <a:r>
              <a:rPr lang="en-US">
                <a:latin typeface="Times New Roman"/>
                <a:cs typeface="Times New Roman"/>
              </a:rPr>
              <a:t>Develop a model that will provide the probability and the odds of being approved for any given credit score. </a:t>
            </a:r>
          </a:p>
          <a:p>
            <a:pPr lvl="1" algn="just"/>
            <a:r>
              <a:rPr lang="en-US">
                <a:latin typeface="Times New Roman"/>
                <a:cs typeface="Times New Roman"/>
              </a:rPr>
              <a:t>Discover approximately what credit score is associated with a probability is 50% (the odds are even) of being approved.</a:t>
            </a:r>
          </a:p>
          <a:p>
            <a:pPr lvl="1" algn="just"/>
            <a:r>
              <a:rPr lang="en-US"/>
              <a:t>Input your score of 720 into the model to determine the probability and odds of you being approved for a mortgage. </a:t>
            </a:r>
          </a:p>
          <a:p>
            <a:pPr lvl="1" algn="just"/>
            <a:r>
              <a:rPr lang="en-US"/>
              <a:t>Determine how improving your credit score from 720 to 750 would affect your probability and odds of being approved for the mortgage. </a:t>
            </a:r>
          </a:p>
          <a:p>
            <a:pPr lvl="1"/>
            <a:endParaRPr lang="en-US"/>
          </a:p>
        </p:txBody>
      </p:sp>
    </p:spTree>
    <p:extLst>
      <p:ext uri="{BB962C8B-B14F-4D97-AF65-F5344CB8AC3E}">
        <p14:creationId xmlns:p14="http://schemas.microsoft.com/office/powerpoint/2010/main" val="2633480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283BA-83D8-520C-1FBF-E3F3B51A4FE1}"/>
              </a:ext>
            </a:extLst>
          </p:cNvPr>
          <p:cNvSpPr>
            <a:spLocks noGrp="1"/>
          </p:cNvSpPr>
          <p:nvPr>
            <p:ph type="title"/>
          </p:nvPr>
        </p:nvSpPr>
        <p:spPr/>
        <p:txBody>
          <a:bodyPr/>
          <a:lstStyle/>
          <a:p>
            <a:r>
              <a:rPr lang="en-US"/>
              <a:t>FICO FOR ODDS ODDS(.75/.25)</a:t>
            </a:r>
          </a:p>
        </p:txBody>
      </p:sp>
      <p:pic>
        <p:nvPicPr>
          <p:cNvPr id="5" name="Content Placeholder 4" descr="Text&#10;&#10;Description automatically generated">
            <a:extLst>
              <a:ext uri="{FF2B5EF4-FFF2-40B4-BE49-F238E27FC236}">
                <a16:creationId xmlns:a16="http://schemas.microsoft.com/office/drawing/2014/main" id="{DD3CC6AB-64F6-A85E-C83B-A18E9FEB5E8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0688"/>
            <a:ext cx="9839632" cy="4507003"/>
          </a:xfrm>
        </p:spPr>
      </p:pic>
      <p:sp>
        <p:nvSpPr>
          <p:cNvPr id="9" name="TextBox 8">
            <a:extLst>
              <a:ext uri="{FF2B5EF4-FFF2-40B4-BE49-F238E27FC236}">
                <a16:creationId xmlns:a16="http://schemas.microsoft.com/office/drawing/2014/main" id="{13AA9768-3C26-6580-D8AE-72EB4B2BA463}"/>
              </a:ext>
            </a:extLst>
          </p:cNvPr>
          <p:cNvSpPr txBox="1"/>
          <p:nvPr/>
        </p:nvSpPr>
        <p:spPr>
          <a:xfrm>
            <a:off x="6614614" y="3944189"/>
            <a:ext cx="3457433" cy="1477328"/>
          </a:xfrm>
          <a:prstGeom prst="rect">
            <a:avLst/>
          </a:prstGeom>
          <a:noFill/>
        </p:spPr>
        <p:txBody>
          <a:bodyPr wrap="square">
            <a:spAutoFit/>
          </a:bodyPr>
          <a:lstStyle/>
          <a:p>
            <a:pPr algn="just"/>
            <a:r>
              <a:rPr lang="en-US">
                <a:latin typeface="Times New Roman" panose="02020603050405020304" pitchFamily="18" charset="0"/>
                <a:cs typeface="Times New Roman" panose="02020603050405020304" pitchFamily="18" charset="0"/>
              </a:rPr>
              <a:t>To have a 75% chance or 3:1 odds for approve /disapprove, you will need to have a FICO score of approximately 714 according to this model</a:t>
            </a:r>
          </a:p>
        </p:txBody>
      </p:sp>
    </p:spTree>
    <p:extLst>
      <p:ext uri="{BB962C8B-B14F-4D97-AF65-F5344CB8AC3E}">
        <p14:creationId xmlns:p14="http://schemas.microsoft.com/office/powerpoint/2010/main" val="896687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140B1-EE3B-6F32-67F4-BE6BBD2F7694}"/>
              </a:ext>
            </a:extLst>
          </p:cNvPr>
          <p:cNvSpPr>
            <a:spLocks noGrp="1"/>
          </p:cNvSpPr>
          <p:nvPr>
            <p:ph type="title"/>
          </p:nvPr>
        </p:nvSpPr>
        <p:spPr/>
        <p:txBody>
          <a:bodyPr/>
          <a:lstStyle/>
          <a:p>
            <a:r>
              <a:rPr lang="en-US" dirty="0"/>
              <a:t>Advantages and Disadvantages</a:t>
            </a:r>
          </a:p>
        </p:txBody>
      </p:sp>
      <p:sp>
        <p:nvSpPr>
          <p:cNvPr id="3" name="Content Placeholder 2">
            <a:extLst>
              <a:ext uri="{FF2B5EF4-FFF2-40B4-BE49-F238E27FC236}">
                <a16:creationId xmlns:a16="http://schemas.microsoft.com/office/drawing/2014/main" id="{91D500BF-E0A2-0945-472F-6237F6A58CE0}"/>
              </a:ext>
            </a:extLst>
          </p:cNvPr>
          <p:cNvSpPr>
            <a:spLocks noGrp="1"/>
          </p:cNvSpPr>
          <p:nvPr>
            <p:ph idx="1"/>
          </p:nvPr>
        </p:nvSpPr>
        <p:spPr/>
        <p:txBody>
          <a:bodyPr>
            <a:normAutofit/>
          </a:bodyPr>
          <a:lstStyle/>
          <a:p>
            <a:pPr algn="just"/>
            <a:r>
              <a:rPr lang="en-US" dirty="0"/>
              <a:t>Advantages</a:t>
            </a:r>
          </a:p>
          <a:p>
            <a:pPr lvl="1" algn="just"/>
            <a:r>
              <a:rPr lang="en-US" dirty="0"/>
              <a:t>Logistic regression is easier to implement, interpret, and very efficient to train.</a:t>
            </a:r>
          </a:p>
          <a:p>
            <a:pPr lvl="1" algn="just"/>
            <a:r>
              <a:rPr lang="en-US" dirty="0"/>
              <a:t>It is very fast at classifying unknown records.</a:t>
            </a:r>
          </a:p>
          <a:p>
            <a:pPr lvl="1" algn="just"/>
            <a:r>
              <a:rPr lang="en-US" dirty="0"/>
              <a:t>Good accuracy for many simple data sets and it performs well when the dataset is linearly separable.</a:t>
            </a:r>
          </a:p>
          <a:p>
            <a:pPr algn="just"/>
            <a:r>
              <a:rPr lang="en-US" dirty="0"/>
              <a:t>Disadvantages</a:t>
            </a:r>
          </a:p>
          <a:p>
            <a:pPr lvl="1" algn="just"/>
            <a:r>
              <a:rPr lang="en-US" dirty="0"/>
              <a:t>If the number of observations is lesser than the number of features, Logistic Regression should not be used, otherwise, it may lead to overfitting.</a:t>
            </a:r>
          </a:p>
          <a:p>
            <a:pPr lvl="1" algn="just"/>
            <a:r>
              <a:rPr lang="en-US" dirty="0"/>
              <a:t>Non-linear problems can’t be solved with logistic regression because it has a linear decision surface.</a:t>
            </a:r>
          </a:p>
          <a:p>
            <a:pPr marL="0" indent="0" algn="just">
              <a:buNone/>
            </a:pPr>
            <a:r>
              <a:rPr lang="en-US" dirty="0"/>
              <a:t>	</a:t>
            </a:r>
          </a:p>
        </p:txBody>
      </p:sp>
    </p:spTree>
    <p:extLst>
      <p:ext uri="{BB962C8B-B14F-4D97-AF65-F5344CB8AC3E}">
        <p14:creationId xmlns:p14="http://schemas.microsoft.com/office/powerpoint/2010/main" val="26336492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DDFF6-F503-C9AF-6915-F770B39F007A}"/>
              </a:ext>
            </a:extLst>
          </p:cNvPr>
          <p:cNvSpPr>
            <a:spLocks noGrp="1"/>
          </p:cNvSpPr>
          <p:nvPr>
            <p:ph type="title"/>
          </p:nvPr>
        </p:nvSpPr>
        <p:spPr/>
        <p:txBody>
          <a:bodyPr/>
          <a:lstStyle/>
          <a:p>
            <a:r>
              <a:rPr lang="en-US"/>
              <a:t>Reference</a:t>
            </a:r>
          </a:p>
        </p:txBody>
      </p:sp>
      <p:sp>
        <p:nvSpPr>
          <p:cNvPr id="3" name="Content Placeholder 2">
            <a:extLst>
              <a:ext uri="{FF2B5EF4-FFF2-40B4-BE49-F238E27FC236}">
                <a16:creationId xmlns:a16="http://schemas.microsoft.com/office/drawing/2014/main" id="{9B2FEC0F-8230-8BB8-359E-A969FA8B6534}"/>
              </a:ext>
            </a:extLst>
          </p:cNvPr>
          <p:cNvSpPr>
            <a:spLocks noGrp="1"/>
          </p:cNvSpPr>
          <p:nvPr>
            <p:ph idx="1"/>
          </p:nvPr>
        </p:nvSpPr>
        <p:spPr/>
        <p:txBody>
          <a:bodyPr>
            <a:normAutofit/>
          </a:bodyPr>
          <a:lstStyle/>
          <a:p>
            <a:pPr marL="0" indent="0">
              <a:buNone/>
            </a:pPr>
            <a:r>
              <a:rPr lang="en-US" i="0">
                <a:effectLst/>
              </a:rPr>
              <a:t>[1] Wright, R. E. (1995). Logistic regression. In L. G. Grimm &amp; P. R. Yarnold (Eds.), </a:t>
            </a:r>
            <a:r>
              <a:rPr lang="en-US" i="1">
                <a:effectLst/>
              </a:rPr>
              <a:t>Reading and understanding multivariate statistics</a:t>
            </a:r>
            <a:r>
              <a:rPr lang="en-US" i="0">
                <a:effectLst/>
              </a:rPr>
              <a:t> (pp. 217–244). American Psychological Association</a:t>
            </a:r>
          </a:p>
          <a:p>
            <a:pPr marL="0" indent="0">
              <a:buNone/>
            </a:pPr>
            <a:r>
              <a:rPr lang="en-US"/>
              <a:t>[2] </a:t>
            </a:r>
            <a:r>
              <a:rPr lang="en-US" b="0" i="0">
                <a:effectLst/>
              </a:rPr>
              <a:t>Hosmer DW, </a:t>
            </a:r>
            <a:r>
              <a:rPr lang="en-US" b="0" i="0" err="1">
                <a:effectLst/>
              </a:rPr>
              <a:t>Lemeshow</a:t>
            </a:r>
            <a:r>
              <a:rPr lang="en-US" b="0" i="0">
                <a:effectLst/>
              </a:rPr>
              <a:t> S. Applied Logistic Regression. 2nd ed. New York, NY: John Wiley &amp; Sons, Inc; 2000.</a:t>
            </a:r>
          </a:p>
          <a:p>
            <a:pPr marL="0" indent="0">
              <a:buNone/>
            </a:pPr>
            <a:r>
              <a:rPr lang="en-US"/>
              <a:t>[3] </a:t>
            </a:r>
            <a:r>
              <a:rPr lang="en-US" b="0" i="0">
                <a:effectLst/>
              </a:rPr>
              <a:t>Nick, T.G., Campbell, K.M. (2007). Logistic Regression. In: Ambrosius, W.T. (eds) Topics in Biostatistics. Methods in Molecular Biology™, vol 404. Humana Press. https://doi.org/10.1007/978-1-59745-530-5_14</a:t>
            </a:r>
          </a:p>
          <a:p>
            <a:pPr marL="0" indent="0">
              <a:buNone/>
            </a:pPr>
            <a:r>
              <a:rPr lang="en-US"/>
              <a:t>[3] Amir A. Zain A. A Deep Level Understanding of Logistic Regression,</a:t>
            </a:r>
          </a:p>
          <a:p>
            <a:pPr marL="0" indent="0">
              <a:buNone/>
            </a:pPr>
            <a:r>
              <a:rPr lang="en-US" b="0" i="0">
                <a:effectLst/>
              </a:rPr>
              <a:t>Wavy AI Research Foundation, Pakistan, 2019</a:t>
            </a:r>
          </a:p>
          <a:p>
            <a:pPr marL="0" indent="0">
              <a:buNone/>
            </a:pPr>
            <a:endParaRPr lang="en-US" i="0">
              <a:effectLst/>
            </a:endParaRPr>
          </a:p>
          <a:p>
            <a:pPr marL="0" indent="0">
              <a:buNone/>
            </a:pPr>
            <a:endParaRPr lang="en-US"/>
          </a:p>
        </p:txBody>
      </p:sp>
    </p:spTree>
    <p:extLst>
      <p:ext uri="{BB962C8B-B14F-4D97-AF65-F5344CB8AC3E}">
        <p14:creationId xmlns:p14="http://schemas.microsoft.com/office/powerpoint/2010/main" val="29149075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00FE97-1BA5-433C-1F9B-EC7126F00085}"/>
              </a:ext>
            </a:extLst>
          </p:cNvPr>
          <p:cNvSpPr>
            <a:spLocks noGrp="1"/>
          </p:cNvSpPr>
          <p:nvPr>
            <p:ph idx="1"/>
          </p:nvPr>
        </p:nvSpPr>
        <p:spPr>
          <a:xfrm>
            <a:off x="5022375" y="2047165"/>
            <a:ext cx="6372367" cy="3815900"/>
          </a:xfrm>
        </p:spPr>
        <p:txBody>
          <a:bodyPr>
            <a:normAutofit/>
          </a:bodyPr>
          <a:lstStyle/>
          <a:p>
            <a:pPr marL="0" indent="0">
              <a:buNone/>
            </a:pPr>
            <a:r>
              <a:rPr lang="en-US" sz="19000"/>
              <a:t>?</a:t>
            </a:r>
          </a:p>
        </p:txBody>
      </p:sp>
    </p:spTree>
    <p:extLst>
      <p:ext uri="{BB962C8B-B14F-4D97-AF65-F5344CB8AC3E}">
        <p14:creationId xmlns:p14="http://schemas.microsoft.com/office/powerpoint/2010/main" val="30745647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F96F66-8A71-21E0-F077-847627531434}"/>
              </a:ext>
            </a:extLst>
          </p:cNvPr>
          <p:cNvSpPr>
            <a:spLocks noGrp="1"/>
          </p:cNvSpPr>
          <p:nvPr>
            <p:ph idx="1"/>
          </p:nvPr>
        </p:nvSpPr>
        <p:spPr>
          <a:xfrm>
            <a:off x="2516876" y="2684083"/>
            <a:ext cx="10515600" cy="4351338"/>
          </a:xfrm>
        </p:spPr>
        <p:txBody>
          <a:bodyPr>
            <a:normAutofit/>
          </a:bodyPr>
          <a:lstStyle/>
          <a:p>
            <a:pPr marL="0" indent="0">
              <a:buNone/>
            </a:pPr>
            <a:r>
              <a:rPr lang="en-US" sz="9000"/>
              <a:t>Thank You</a:t>
            </a:r>
            <a:r>
              <a:rPr lang="en-US" sz="9000">
                <a:sym typeface="Wingdings" panose="05000000000000000000" pitchFamily="2" charset="2"/>
              </a:rPr>
              <a:t></a:t>
            </a:r>
            <a:endParaRPr lang="en-US" sz="9000"/>
          </a:p>
        </p:txBody>
      </p:sp>
    </p:spTree>
    <p:extLst>
      <p:ext uri="{BB962C8B-B14F-4D97-AF65-F5344CB8AC3E}">
        <p14:creationId xmlns:p14="http://schemas.microsoft.com/office/powerpoint/2010/main" val="3814980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5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9CD4-ED57-DEFD-9FA0-1479BCDA7270}"/>
              </a:ext>
            </a:extLst>
          </p:cNvPr>
          <p:cNvSpPr>
            <a:spLocks noGrp="1"/>
          </p:cNvSpPr>
          <p:nvPr>
            <p:ph type="title"/>
          </p:nvPr>
        </p:nvSpPr>
        <p:spPr/>
        <p:txBody>
          <a:bodyPr/>
          <a:lstStyle/>
          <a:p>
            <a:r>
              <a:rPr lang="en-US"/>
              <a:t>Model Data</a:t>
            </a:r>
          </a:p>
        </p:txBody>
      </p:sp>
      <p:graphicFrame>
        <p:nvGraphicFramePr>
          <p:cNvPr id="4" name="Table 4">
            <a:extLst>
              <a:ext uri="{FF2B5EF4-FFF2-40B4-BE49-F238E27FC236}">
                <a16:creationId xmlns:a16="http://schemas.microsoft.com/office/drawing/2014/main" id="{BBA83363-C67C-1D8A-BBB7-B69732A346F5}"/>
              </a:ext>
            </a:extLst>
          </p:cNvPr>
          <p:cNvGraphicFramePr>
            <a:graphicFrameLocks noGrp="1"/>
          </p:cNvGraphicFramePr>
          <p:nvPr>
            <p:ph idx="1"/>
            <p:extLst>
              <p:ext uri="{D42A27DB-BD31-4B8C-83A1-F6EECF244321}">
                <p14:modId xmlns:p14="http://schemas.microsoft.com/office/powerpoint/2010/main" val="2714567009"/>
              </p:ext>
            </p:extLst>
          </p:nvPr>
        </p:nvGraphicFramePr>
        <p:xfrm>
          <a:off x="838199" y="1371600"/>
          <a:ext cx="2713384" cy="5486400"/>
        </p:xfrm>
        <a:graphic>
          <a:graphicData uri="http://schemas.openxmlformats.org/drawingml/2006/table">
            <a:tbl>
              <a:tblPr firstRow="1" bandRow="1">
                <a:tableStyleId>{5C22544A-7EE6-4342-B048-85BDC9FD1C3A}</a:tableStyleId>
              </a:tblPr>
              <a:tblGrid>
                <a:gridCol w="1356692">
                  <a:extLst>
                    <a:ext uri="{9D8B030D-6E8A-4147-A177-3AD203B41FA5}">
                      <a16:colId xmlns:a16="http://schemas.microsoft.com/office/drawing/2014/main" val="2025190626"/>
                    </a:ext>
                  </a:extLst>
                </a:gridCol>
                <a:gridCol w="1356692">
                  <a:extLst>
                    <a:ext uri="{9D8B030D-6E8A-4147-A177-3AD203B41FA5}">
                      <a16:colId xmlns:a16="http://schemas.microsoft.com/office/drawing/2014/main" val="3395275395"/>
                    </a:ext>
                  </a:extLst>
                </a:gridCol>
              </a:tblGrid>
              <a:tr h="232467">
                <a:tc>
                  <a:txBody>
                    <a:bodyPr/>
                    <a:lstStyle/>
                    <a:p>
                      <a:r>
                        <a:rPr lang="en-US"/>
                        <a:t>creditScore</a:t>
                      </a:r>
                    </a:p>
                  </a:txBody>
                  <a:tcPr/>
                </a:tc>
                <a:tc>
                  <a:txBody>
                    <a:bodyPr/>
                    <a:lstStyle/>
                    <a:p>
                      <a:r>
                        <a:rPr lang="en-US"/>
                        <a:t>approved</a:t>
                      </a:r>
                    </a:p>
                  </a:txBody>
                  <a:tcPr/>
                </a:tc>
                <a:extLst>
                  <a:ext uri="{0D108BD9-81ED-4DB2-BD59-A6C34878D82A}">
                    <a16:rowId xmlns:a16="http://schemas.microsoft.com/office/drawing/2014/main" val="2243558038"/>
                  </a:ext>
                </a:extLst>
              </a:tr>
              <a:tr h="210244">
                <a:tc>
                  <a:txBody>
                    <a:bodyPr/>
                    <a:lstStyle/>
                    <a:p>
                      <a:r>
                        <a:rPr lang="en-US"/>
                        <a:t>655</a:t>
                      </a:r>
                    </a:p>
                  </a:txBody>
                  <a:tcPr/>
                </a:tc>
                <a:tc>
                  <a:txBody>
                    <a:bodyPr/>
                    <a:lstStyle/>
                    <a:p>
                      <a:r>
                        <a:rPr lang="en-US"/>
                        <a:t>0</a:t>
                      </a:r>
                    </a:p>
                  </a:txBody>
                  <a:tcPr/>
                </a:tc>
                <a:extLst>
                  <a:ext uri="{0D108BD9-81ED-4DB2-BD59-A6C34878D82A}">
                    <a16:rowId xmlns:a16="http://schemas.microsoft.com/office/drawing/2014/main" val="3785040172"/>
                  </a:ext>
                </a:extLst>
              </a:tr>
              <a:tr h="210244">
                <a:tc>
                  <a:txBody>
                    <a:bodyPr/>
                    <a:lstStyle/>
                    <a:p>
                      <a:r>
                        <a:rPr lang="en-US"/>
                        <a:t>681</a:t>
                      </a:r>
                    </a:p>
                  </a:txBody>
                  <a:tcPr/>
                </a:tc>
                <a:tc>
                  <a:txBody>
                    <a:bodyPr/>
                    <a:lstStyle/>
                    <a:p>
                      <a:r>
                        <a:rPr lang="en-US"/>
                        <a:t>0</a:t>
                      </a:r>
                    </a:p>
                  </a:txBody>
                  <a:tcPr/>
                </a:tc>
                <a:extLst>
                  <a:ext uri="{0D108BD9-81ED-4DB2-BD59-A6C34878D82A}">
                    <a16:rowId xmlns:a16="http://schemas.microsoft.com/office/drawing/2014/main" val="3432311106"/>
                  </a:ext>
                </a:extLst>
              </a:tr>
              <a:tr h="210244">
                <a:tc>
                  <a:txBody>
                    <a:bodyPr/>
                    <a:lstStyle/>
                    <a:p>
                      <a:r>
                        <a:rPr lang="en-US"/>
                        <a:t>663</a:t>
                      </a:r>
                    </a:p>
                  </a:txBody>
                  <a:tcPr/>
                </a:tc>
                <a:tc>
                  <a:txBody>
                    <a:bodyPr/>
                    <a:lstStyle/>
                    <a:p>
                      <a:r>
                        <a:rPr lang="en-US"/>
                        <a:t>1</a:t>
                      </a:r>
                    </a:p>
                  </a:txBody>
                  <a:tcPr/>
                </a:tc>
                <a:extLst>
                  <a:ext uri="{0D108BD9-81ED-4DB2-BD59-A6C34878D82A}">
                    <a16:rowId xmlns:a16="http://schemas.microsoft.com/office/drawing/2014/main" val="2007036537"/>
                  </a:ext>
                </a:extLst>
              </a:tr>
              <a:tr h="210244">
                <a:tc>
                  <a:txBody>
                    <a:bodyPr/>
                    <a:lstStyle/>
                    <a:p>
                      <a:r>
                        <a:rPr lang="en-US"/>
                        <a:t>688</a:t>
                      </a:r>
                    </a:p>
                  </a:txBody>
                  <a:tcPr/>
                </a:tc>
                <a:tc>
                  <a:txBody>
                    <a:bodyPr/>
                    <a:lstStyle/>
                    <a:p>
                      <a:r>
                        <a:rPr lang="en-US"/>
                        <a:t>1</a:t>
                      </a:r>
                    </a:p>
                  </a:txBody>
                  <a:tcPr/>
                </a:tc>
                <a:extLst>
                  <a:ext uri="{0D108BD9-81ED-4DB2-BD59-A6C34878D82A}">
                    <a16:rowId xmlns:a16="http://schemas.microsoft.com/office/drawing/2014/main" val="13092539"/>
                  </a:ext>
                </a:extLst>
              </a:tr>
              <a:tr h="210244">
                <a:tc>
                  <a:txBody>
                    <a:bodyPr/>
                    <a:lstStyle/>
                    <a:p>
                      <a:r>
                        <a:rPr lang="en-US"/>
                        <a:t>693</a:t>
                      </a:r>
                    </a:p>
                  </a:txBody>
                  <a:tcPr/>
                </a:tc>
                <a:tc>
                  <a:txBody>
                    <a:bodyPr/>
                    <a:lstStyle/>
                    <a:p>
                      <a:r>
                        <a:rPr lang="en-US"/>
                        <a:t>1</a:t>
                      </a:r>
                    </a:p>
                  </a:txBody>
                  <a:tcPr/>
                </a:tc>
                <a:extLst>
                  <a:ext uri="{0D108BD9-81ED-4DB2-BD59-A6C34878D82A}">
                    <a16:rowId xmlns:a16="http://schemas.microsoft.com/office/drawing/2014/main" val="1739032491"/>
                  </a:ext>
                </a:extLst>
              </a:tr>
              <a:tr h="210244">
                <a:tc>
                  <a:txBody>
                    <a:bodyPr/>
                    <a:lstStyle/>
                    <a:p>
                      <a:r>
                        <a:rPr lang="en-US"/>
                        <a:t>699</a:t>
                      </a:r>
                    </a:p>
                  </a:txBody>
                  <a:tcPr/>
                </a:tc>
                <a:tc>
                  <a:txBody>
                    <a:bodyPr/>
                    <a:lstStyle/>
                    <a:p>
                      <a:r>
                        <a:rPr lang="en-US"/>
                        <a:t>0</a:t>
                      </a:r>
                    </a:p>
                  </a:txBody>
                  <a:tcPr/>
                </a:tc>
                <a:extLst>
                  <a:ext uri="{0D108BD9-81ED-4DB2-BD59-A6C34878D82A}">
                    <a16:rowId xmlns:a16="http://schemas.microsoft.com/office/drawing/2014/main" val="2216863769"/>
                  </a:ext>
                </a:extLst>
              </a:tr>
              <a:tr h="210244">
                <a:tc>
                  <a:txBody>
                    <a:bodyPr/>
                    <a:lstStyle/>
                    <a:p>
                      <a:r>
                        <a:rPr lang="en-US"/>
                        <a:t>699</a:t>
                      </a:r>
                    </a:p>
                  </a:txBody>
                  <a:tcPr/>
                </a:tc>
                <a:tc>
                  <a:txBody>
                    <a:bodyPr/>
                    <a:lstStyle/>
                    <a:p>
                      <a:r>
                        <a:rPr lang="en-US"/>
                        <a:t>1</a:t>
                      </a:r>
                    </a:p>
                  </a:txBody>
                  <a:tcPr/>
                </a:tc>
                <a:extLst>
                  <a:ext uri="{0D108BD9-81ED-4DB2-BD59-A6C34878D82A}">
                    <a16:rowId xmlns:a16="http://schemas.microsoft.com/office/drawing/2014/main" val="1460050900"/>
                  </a:ext>
                </a:extLst>
              </a:tr>
              <a:tr h="210244">
                <a:tc>
                  <a:txBody>
                    <a:bodyPr/>
                    <a:lstStyle/>
                    <a:p>
                      <a:r>
                        <a:rPr lang="en-US"/>
                        <a:t>683</a:t>
                      </a:r>
                    </a:p>
                  </a:txBody>
                  <a:tcPr/>
                </a:tc>
                <a:tc>
                  <a:txBody>
                    <a:bodyPr/>
                    <a:lstStyle/>
                    <a:p>
                      <a:r>
                        <a:rPr lang="en-US"/>
                        <a:t>1</a:t>
                      </a:r>
                    </a:p>
                  </a:txBody>
                  <a:tcPr/>
                </a:tc>
                <a:extLst>
                  <a:ext uri="{0D108BD9-81ED-4DB2-BD59-A6C34878D82A}">
                    <a16:rowId xmlns:a16="http://schemas.microsoft.com/office/drawing/2014/main" val="2336094580"/>
                  </a:ext>
                </a:extLst>
              </a:tr>
              <a:tr h="210244">
                <a:tc>
                  <a:txBody>
                    <a:bodyPr/>
                    <a:lstStyle/>
                    <a:p>
                      <a:r>
                        <a:rPr lang="en-US"/>
                        <a:t>698</a:t>
                      </a:r>
                    </a:p>
                  </a:txBody>
                  <a:tcPr/>
                </a:tc>
                <a:tc>
                  <a:txBody>
                    <a:bodyPr/>
                    <a:lstStyle/>
                    <a:p>
                      <a:r>
                        <a:rPr lang="en-US"/>
                        <a:t>0</a:t>
                      </a:r>
                    </a:p>
                  </a:txBody>
                  <a:tcPr/>
                </a:tc>
                <a:extLst>
                  <a:ext uri="{0D108BD9-81ED-4DB2-BD59-A6C34878D82A}">
                    <a16:rowId xmlns:a16="http://schemas.microsoft.com/office/drawing/2014/main" val="1054046393"/>
                  </a:ext>
                </a:extLst>
              </a:tr>
              <a:tr h="210244">
                <a:tc>
                  <a:txBody>
                    <a:bodyPr/>
                    <a:lstStyle/>
                    <a:p>
                      <a:r>
                        <a:rPr lang="en-US"/>
                        <a:t>655</a:t>
                      </a:r>
                    </a:p>
                  </a:txBody>
                  <a:tcPr/>
                </a:tc>
                <a:tc>
                  <a:txBody>
                    <a:bodyPr/>
                    <a:lstStyle/>
                    <a:p>
                      <a:r>
                        <a:rPr lang="en-US"/>
                        <a:t>1</a:t>
                      </a:r>
                    </a:p>
                  </a:txBody>
                  <a:tcPr/>
                </a:tc>
                <a:extLst>
                  <a:ext uri="{0D108BD9-81ED-4DB2-BD59-A6C34878D82A}">
                    <a16:rowId xmlns:a16="http://schemas.microsoft.com/office/drawing/2014/main" val="1567057585"/>
                  </a:ext>
                </a:extLst>
              </a:tr>
              <a:tr h="210244">
                <a:tc>
                  <a:txBody>
                    <a:bodyPr/>
                    <a:lstStyle/>
                    <a:p>
                      <a:r>
                        <a:rPr lang="en-US"/>
                        <a:t>703</a:t>
                      </a:r>
                    </a:p>
                  </a:txBody>
                  <a:tcPr/>
                </a:tc>
                <a:tc>
                  <a:txBody>
                    <a:bodyPr/>
                    <a:lstStyle/>
                    <a:p>
                      <a:r>
                        <a:rPr lang="en-US"/>
                        <a:t>0</a:t>
                      </a:r>
                    </a:p>
                  </a:txBody>
                  <a:tcPr/>
                </a:tc>
                <a:extLst>
                  <a:ext uri="{0D108BD9-81ED-4DB2-BD59-A6C34878D82A}">
                    <a16:rowId xmlns:a16="http://schemas.microsoft.com/office/drawing/2014/main" val="3256306092"/>
                  </a:ext>
                </a:extLst>
              </a:tr>
              <a:tr h="210244">
                <a:tc>
                  <a:txBody>
                    <a:bodyPr/>
                    <a:lstStyle/>
                    <a:p>
                      <a:r>
                        <a:rPr lang="en-US"/>
                        <a:t>704</a:t>
                      </a:r>
                    </a:p>
                  </a:txBody>
                  <a:tcPr/>
                </a:tc>
                <a:tc>
                  <a:txBody>
                    <a:bodyPr/>
                    <a:lstStyle/>
                    <a:p>
                      <a:r>
                        <a:rPr lang="en-US"/>
                        <a:t>1</a:t>
                      </a:r>
                    </a:p>
                  </a:txBody>
                  <a:tcPr/>
                </a:tc>
                <a:extLst>
                  <a:ext uri="{0D108BD9-81ED-4DB2-BD59-A6C34878D82A}">
                    <a16:rowId xmlns:a16="http://schemas.microsoft.com/office/drawing/2014/main" val="2868258826"/>
                  </a:ext>
                </a:extLst>
              </a:tr>
              <a:tr h="210244">
                <a:tc>
                  <a:txBody>
                    <a:bodyPr/>
                    <a:lstStyle/>
                    <a:p>
                      <a:r>
                        <a:rPr lang="en-US"/>
                        <a:t>745</a:t>
                      </a:r>
                    </a:p>
                  </a:txBody>
                  <a:tcPr/>
                </a:tc>
                <a:tc>
                  <a:txBody>
                    <a:bodyPr/>
                    <a:lstStyle/>
                    <a:p>
                      <a:r>
                        <a:rPr lang="en-US"/>
                        <a:t>1</a:t>
                      </a:r>
                    </a:p>
                  </a:txBody>
                  <a:tcPr/>
                </a:tc>
                <a:extLst>
                  <a:ext uri="{0D108BD9-81ED-4DB2-BD59-A6C34878D82A}">
                    <a16:rowId xmlns:a16="http://schemas.microsoft.com/office/drawing/2014/main" val="2096616638"/>
                  </a:ext>
                </a:extLst>
              </a:tr>
              <a:tr h="210244">
                <a:tc>
                  <a:txBody>
                    <a:bodyPr/>
                    <a:lstStyle/>
                    <a:p>
                      <a:r>
                        <a:rPr lang="en-US"/>
                        <a:t>702</a:t>
                      </a:r>
                    </a:p>
                  </a:txBody>
                  <a:tcPr/>
                </a:tc>
                <a:tc>
                  <a:txBody>
                    <a:bodyPr/>
                    <a:lstStyle/>
                    <a:p>
                      <a:r>
                        <a:rPr lang="en-US"/>
                        <a:t>1</a:t>
                      </a:r>
                    </a:p>
                  </a:txBody>
                  <a:tcPr/>
                </a:tc>
                <a:extLst>
                  <a:ext uri="{0D108BD9-81ED-4DB2-BD59-A6C34878D82A}">
                    <a16:rowId xmlns:a16="http://schemas.microsoft.com/office/drawing/2014/main" val="1912089421"/>
                  </a:ext>
                </a:extLst>
              </a:tr>
            </a:tbl>
          </a:graphicData>
        </a:graphic>
      </p:graphicFrame>
      <p:sp>
        <p:nvSpPr>
          <p:cNvPr id="6" name="TextBox 5">
            <a:extLst>
              <a:ext uri="{FF2B5EF4-FFF2-40B4-BE49-F238E27FC236}">
                <a16:creationId xmlns:a16="http://schemas.microsoft.com/office/drawing/2014/main" id="{2BB5E33F-B1AB-97FF-2B69-F76A0ED7F02F}"/>
              </a:ext>
            </a:extLst>
          </p:cNvPr>
          <p:cNvSpPr txBox="1"/>
          <p:nvPr/>
        </p:nvSpPr>
        <p:spPr>
          <a:xfrm>
            <a:off x="4068417" y="1815548"/>
            <a:ext cx="7659757" cy="2800767"/>
          </a:xfrm>
          <a:prstGeom prst="rect">
            <a:avLst/>
          </a:prstGeom>
          <a:noFill/>
        </p:spPr>
        <p:txBody>
          <a:bodyPr wrap="square" rtlCol="0">
            <a:spAutoFit/>
          </a:bodyPr>
          <a:lstStyle/>
          <a:p>
            <a:r>
              <a:rPr lang="en-US" sz="2200"/>
              <a:t>n = 1000</a:t>
            </a:r>
          </a:p>
          <a:p>
            <a:endParaRPr lang="en-US" sz="2200"/>
          </a:p>
          <a:p>
            <a:r>
              <a:rPr lang="en-US" sz="2200" b="1"/>
              <a:t>creditScore</a:t>
            </a:r>
            <a:r>
              <a:rPr lang="en-US" sz="2200"/>
              <a:t> is the applicant’s credit score</a:t>
            </a:r>
          </a:p>
          <a:p>
            <a:endParaRPr lang="en-US" sz="2200"/>
          </a:p>
          <a:p>
            <a:r>
              <a:rPr lang="en-US" sz="2200" b="1"/>
              <a:t>approved</a:t>
            </a:r>
            <a:r>
              <a:rPr lang="en-US" sz="2200"/>
              <a:t> is coded “1” is approved and “0” is not proved (Binary).</a:t>
            </a:r>
          </a:p>
          <a:p>
            <a:endParaRPr lang="en-US" sz="2200"/>
          </a:p>
          <a:p>
            <a:endParaRPr lang="en-US" sz="2200"/>
          </a:p>
          <a:p>
            <a:r>
              <a:rPr lang="en-US" sz="2200"/>
              <a:t>* Only 14 of 1000 observations shown </a:t>
            </a:r>
          </a:p>
        </p:txBody>
      </p:sp>
    </p:spTree>
    <p:extLst>
      <p:ext uri="{BB962C8B-B14F-4D97-AF65-F5344CB8AC3E}">
        <p14:creationId xmlns:p14="http://schemas.microsoft.com/office/powerpoint/2010/main" val="945541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 calcmode="lin" valueType="num">
                                      <p:cBhvr additive="base">
                                        <p:cTn id="13"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 calcmode="lin" valueType="num">
                                      <p:cBhvr additive="base">
                                        <p:cTn id="19"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anim calcmode="lin" valueType="num">
                                      <p:cBhvr additive="base">
                                        <p:cTn id="25"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27168-8DE8-4105-34C1-F9759E8B4864}"/>
              </a:ext>
            </a:extLst>
          </p:cNvPr>
          <p:cNvSpPr>
            <a:spLocks noGrp="1"/>
          </p:cNvSpPr>
          <p:nvPr>
            <p:ph type="title"/>
          </p:nvPr>
        </p:nvSpPr>
        <p:spPr/>
        <p:txBody>
          <a:bodyPr/>
          <a:lstStyle/>
          <a:p>
            <a:r>
              <a:rPr lang="en-US"/>
              <a:t>Scatterplot of Approve vs FICOscore</a:t>
            </a:r>
          </a:p>
        </p:txBody>
      </p:sp>
      <p:pic>
        <p:nvPicPr>
          <p:cNvPr id="5" name="Picture 4">
            <a:extLst>
              <a:ext uri="{FF2B5EF4-FFF2-40B4-BE49-F238E27FC236}">
                <a16:creationId xmlns:a16="http://schemas.microsoft.com/office/drawing/2014/main" id="{DE0E2ECA-D7DC-BED0-5FD3-32E0ED993C13}"/>
              </a:ext>
            </a:extLst>
          </p:cNvPr>
          <p:cNvPicPr>
            <a:picLocks noChangeAspect="1"/>
          </p:cNvPicPr>
          <p:nvPr/>
        </p:nvPicPr>
        <p:blipFill>
          <a:blip r:embed="rId2"/>
          <a:stretch>
            <a:fillRect/>
          </a:stretch>
        </p:blipFill>
        <p:spPr>
          <a:xfrm>
            <a:off x="1775293" y="1533665"/>
            <a:ext cx="8641413" cy="5324335"/>
          </a:xfrm>
          <a:prstGeom prst="rect">
            <a:avLst/>
          </a:prstGeom>
        </p:spPr>
      </p:pic>
      <p:sp>
        <p:nvSpPr>
          <p:cNvPr id="7" name="TextBox 6">
            <a:extLst>
              <a:ext uri="{FF2B5EF4-FFF2-40B4-BE49-F238E27FC236}">
                <a16:creationId xmlns:a16="http://schemas.microsoft.com/office/drawing/2014/main" id="{F591B3D1-B85E-F9B7-CA6C-AB6D2704C387}"/>
              </a:ext>
            </a:extLst>
          </p:cNvPr>
          <p:cNvSpPr txBox="1"/>
          <p:nvPr/>
        </p:nvSpPr>
        <p:spPr>
          <a:xfrm>
            <a:off x="5062330" y="3220278"/>
            <a:ext cx="3710609" cy="1015663"/>
          </a:xfrm>
          <a:prstGeom prst="rect">
            <a:avLst/>
          </a:prstGeom>
          <a:noFill/>
        </p:spPr>
        <p:txBody>
          <a:bodyPr wrap="square" rtlCol="0">
            <a:spAutoFit/>
          </a:bodyPr>
          <a:lstStyle/>
          <a:p>
            <a:r>
              <a:rPr lang="en-US" sz="3000">
                <a:solidFill>
                  <a:srgbClr val="FF0000"/>
                </a:solidFill>
              </a:rPr>
              <a:t>Strange scatterplot!</a:t>
            </a:r>
          </a:p>
          <a:p>
            <a:r>
              <a:rPr lang="en-US" sz="3000">
                <a:solidFill>
                  <a:srgbClr val="FF0000"/>
                </a:solidFill>
              </a:rPr>
              <a:t>Best-fit line</a:t>
            </a:r>
          </a:p>
        </p:txBody>
      </p:sp>
      <p:cxnSp>
        <p:nvCxnSpPr>
          <p:cNvPr id="9" name="Straight Connector 8">
            <a:extLst>
              <a:ext uri="{FF2B5EF4-FFF2-40B4-BE49-F238E27FC236}">
                <a16:creationId xmlns:a16="http://schemas.microsoft.com/office/drawing/2014/main" id="{040E0A9B-FFB0-E9CE-4C3C-FFA8AE42C558}"/>
              </a:ext>
            </a:extLst>
          </p:cNvPr>
          <p:cNvCxnSpPr>
            <a:cxnSpLocks/>
          </p:cNvCxnSpPr>
          <p:nvPr/>
        </p:nvCxnSpPr>
        <p:spPr>
          <a:xfrm flipH="1">
            <a:off x="3604591" y="1921565"/>
            <a:ext cx="5168348" cy="3975652"/>
          </a:xfrm>
          <a:prstGeom prst="line">
            <a:avLst/>
          </a:prstGeom>
          <a:effectLst>
            <a:glow rad="139700">
              <a:schemeClr val="accent2">
                <a:satMod val="175000"/>
                <a:alpha val="40000"/>
              </a:schemeClr>
            </a:glow>
          </a:effectLst>
        </p:spPr>
        <p:style>
          <a:lnRef idx="1">
            <a:schemeClr val="accent2"/>
          </a:lnRef>
          <a:fillRef idx="0">
            <a:schemeClr val="accent2"/>
          </a:fillRef>
          <a:effectRef idx="0">
            <a:schemeClr val="accent2"/>
          </a:effectRef>
          <a:fontRef idx="minor">
            <a:schemeClr val="tx1"/>
          </a:fontRef>
        </p:style>
      </p:cxnSp>
      <p:sp>
        <p:nvSpPr>
          <p:cNvPr id="13" name="TextBox 12">
            <a:extLst>
              <a:ext uri="{FF2B5EF4-FFF2-40B4-BE49-F238E27FC236}">
                <a16:creationId xmlns:a16="http://schemas.microsoft.com/office/drawing/2014/main" id="{73DC843C-FAD3-2F04-82C8-B600D04C6B7A}"/>
              </a:ext>
            </a:extLst>
          </p:cNvPr>
          <p:cNvSpPr txBox="1"/>
          <p:nvPr/>
        </p:nvSpPr>
        <p:spPr>
          <a:xfrm>
            <a:off x="4320706" y="2943279"/>
            <a:ext cx="6096000" cy="1569660"/>
          </a:xfrm>
          <a:prstGeom prst="rect">
            <a:avLst/>
          </a:prstGeom>
          <a:noFill/>
        </p:spPr>
        <p:txBody>
          <a:bodyPr wrap="square">
            <a:spAutoFit/>
          </a:bodyPr>
          <a:lstStyle/>
          <a:p>
            <a:r>
              <a:rPr lang="en-US" sz="9600">
                <a:solidFill>
                  <a:srgbClr val="FF0000"/>
                </a:solidFill>
              </a:rPr>
              <a:t>?</a:t>
            </a:r>
            <a:r>
              <a:rPr lang="en-US" sz="1800"/>
              <a:t> </a:t>
            </a:r>
          </a:p>
        </p:txBody>
      </p:sp>
    </p:spTree>
    <p:extLst>
      <p:ext uri="{BB962C8B-B14F-4D97-AF65-F5344CB8AC3E}">
        <p14:creationId xmlns:p14="http://schemas.microsoft.com/office/powerpoint/2010/main" val="2558601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3">
                                            <p:txEl>
                                              <p:pRg st="0" end="0"/>
                                            </p:txEl>
                                          </p:spTgt>
                                        </p:tgtEl>
                                        <p:attrNameLst>
                                          <p:attrName>style.visibility</p:attrName>
                                        </p:attrNameLst>
                                      </p:cBhvr>
                                      <p:to>
                                        <p:strVal val="visible"/>
                                      </p:to>
                                    </p:set>
                                    <p:anim calcmode="lin" valueType="num">
                                      <p:cBhvr additive="base">
                                        <p:cTn id="25"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7E406-4EA9-AEE8-07D4-5B74405DBF33}"/>
              </a:ext>
            </a:extLst>
          </p:cNvPr>
          <p:cNvSpPr>
            <a:spLocks noGrp="1"/>
          </p:cNvSpPr>
          <p:nvPr>
            <p:ph type="title"/>
          </p:nvPr>
        </p:nvSpPr>
        <p:spPr/>
        <p:txBody>
          <a:bodyPr/>
          <a:lstStyle/>
          <a:p>
            <a:r>
              <a:rPr lang="en-US"/>
              <a:t>What is Logistic Regression</a:t>
            </a:r>
          </a:p>
        </p:txBody>
      </p:sp>
      <p:sp>
        <p:nvSpPr>
          <p:cNvPr id="3" name="Content Placeholder 2">
            <a:extLst>
              <a:ext uri="{FF2B5EF4-FFF2-40B4-BE49-F238E27FC236}">
                <a16:creationId xmlns:a16="http://schemas.microsoft.com/office/drawing/2014/main" id="{6CEF9BFF-9C68-DFEF-9FB4-268A8342B34A}"/>
              </a:ext>
            </a:extLst>
          </p:cNvPr>
          <p:cNvSpPr>
            <a:spLocks noGrp="1"/>
          </p:cNvSpPr>
          <p:nvPr>
            <p:ph idx="1"/>
          </p:nvPr>
        </p:nvSpPr>
        <p:spPr/>
        <p:txBody>
          <a:bodyPr>
            <a:normAutofit/>
          </a:bodyPr>
          <a:lstStyle/>
          <a:p>
            <a:pPr marL="0" indent="0">
              <a:buNone/>
            </a:pPr>
            <a:r>
              <a:rPr lang="en-US"/>
              <a:t>Logistic regression seeks to:</a:t>
            </a:r>
          </a:p>
          <a:p>
            <a:pPr algn="just"/>
            <a:r>
              <a:rPr lang="en-US" b="1"/>
              <a:t>model</a:t>
            </a:r>
            <a:r>
              <a:rPr lang="en-US"/>
              <a:t> the probability of an event occurring depending on the values of the independent variables, which can be categorical or numerical</a:t>
            </a:r>
          </a:p>
          <a:p>
            <a:pPr algn="just"/>
            <a:r>
              <a:rPr lang="en-US" b="1"/>
              <a:t>estimate</a:t>
            </a:r>
            <a:r>
              <a:rPr lang="en-US"/>
              <a:t> the probability that an event occurs for a randomly selected observation versus the probability that the event does not occur</a:t>
            </a:r>
          </a:p>
          <a:p>
            <a:pPr algn="just"/>
            <a:r>
              <a:rPr lang="en-US" b="1"/>
              <a:t>predict</a:t>
            </a:r>
            <a:r>
              <a:rPr lang="en-US"/>
              <a:t> the effect of a series of variables on a binary response variable</a:t>
            </a:r>
          </a:p>
          <a:p>
            <a:pPr algn="just"/>
            <a:r>
              <a:rPr lang="en-US" b="1"/>
              <a:t>classify</a:t>
            </a:r>
            <a:r>
              <a:rPr lang="en-US"/>
              <a:t> observations by estimating the probability that an observation is in a particular category (such as approved or not approved in our problem) </a:t>
            </a:r>
          </a:p>
          <a:p>
            <a:pPr marL="0" indent="0">
              <a:buNone/>
            </a:pPr>
            <a:r>
              <a:rPr lang="en-US"/>
              <a:t> </a:t>
            </a:r>
          </a:p>
          <a:p>
            <a:pPr marL="0" indent="0">
              <a:buNone/>
            </a:pPr>
            <a:endParaRPr lang="en-US"/>
          </a:p>
          <a:p>
            <a:endParaRPr lang="en-US"/>
          </a:p>
        </p:txBody>
      </p:sp>
    </p:spTree>
    <p:extLst>
      <p:ext uri="{BB962C8B-B14F-4D97-AF65-F5344CB8AC3E}">
        <p14:creationId xmlns:p14="http://schemas.microsoft.com/office/powerpoint/2010/main" val="730051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1000"/>
                                        <p:tgtEl>
                                          <p:spTgt spid="3">
                                            <p:txEl>
                                              <p:pRg st="2" end="2"/>
                                            </p:txEl>
                                          </p:spTgt>
                                        </p:tgtEl>
                                      </p:cBhvr>
                                    </p:animEffect>
                                    <p:anim calcmode="lin" valueType="num">
                                      <p:cBhvr>
                                        <p:cTn id="14"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 calcmode="lin" valueType="num">
                                      <p:cBhvr additive="base">
                                        <p:cTn id="2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 calcmode="lin" valueType="num">
                                      <p:cBhvr additive="base">
                                        <p:cTn id="2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F4ED2-B207-0585-05B3-D4A74D70804C}"/>
              </a:ext>
            </a:extLst>
          </p:cNvPr>
          <p:cNvSpPr>
            <a:spLocks noGrp="1"/>
          </p:cNvSpPr>
          <p:nvPr>
            <p:ph type="title"/>
          </p:nvPr>
        </p:nvSpPr>
        <p:spPr/>
        <p:txBody>
          <a:bodyPr/>
          <a:lstStyle/>
          <a:p>
            <a:r>
              <a:rPr lang="en-US"/>
              <a:t>Understanding the Process</a:t>
            </a:r>
          </a:p>
        </p:txBody>
      </p:sp>
      <p:pic>
        <p:nvPicPr>
          <p:cNvPr id="5" name="Content Placeholder 4">
            <a:extLst>
              <a:ext uri="{FF2B5EF4-FFF2-40B4-BE49-F238E27FC236}">
                <a16:creationId xmlns:a16="http://schemas.microsoft.com/office/drawing/2014/main" id="{6E346E56-14D7-E582-A1F8-08EDEC5CBDF7}"/>
              </a:ext>
            </a:extLst>
          </p:cNvPr>
          <p:cNvPicPr>
            <a:picLocks noGrp="1" noChangeAspect="1"/>
          </p:cNvPicPr>
          <p:nvPr>
            <p:ph idx="1"/>
          </p:nvPr>
        </p:nvPicPr>
        <p:blipFill>
          <a:blip r:embed="rId2"/>
          <a:stretch>
            <a:fillRect/>
          </a:stretch>
        </p:blipFill>
        <p:spPr>
          <a:xfrm>
            <a:off x="1188266" y="1895963"/>
            <a:ext cx="1262312" cy="435133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7" name="Picture 6">
            <a:extLst>
              <a:ext uri="{FF2B5EF4-FFF2-40B4-BE49-F238E27FC236}">
                <a16:creationId xmlns:a16="http://schemas.microsoft.com/office/drawing/2014/main" id="{AF394989-444B-52D5-03D2-482EFA406A65}"/>
              </a:ext>
            </a:extLst>
          </p:cNvPr>
          <p:cNvPicPr>
            <a:picLocks noChangeAspect="1"/>
          </p:cNvPicPr>
          <p:nvPr/>
        </p:nvPicPr>
        <p:blipFill>
          <a:blip r:embed="rId3"/>
          <a:stretch>
            <a:fillRect/>
          </a:stretch>
        </p:blipFill>
        <p:spPr>
          <a:xfrm>
            <a:off x="4337759" y="3102576"/>
            <a:ext cx="2653885" cy="1866519"/>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pic>
        <p:nvPicPr>
          <p:cNvPr id="9" name="Picture 8">
            <a:extLst>
              <a:ext uri="{FF2B5EF4-FFF2-40B4-BE49-F238E27FC236}">
                <a16:creationId xmlns:a16="http://schemas.microsoft.com/office/drawing/2014/main" id="{804F6F22-24DA-419D-DBC2-1BC1EE9A6A15}"/>
              </a:ext>
            </a:extLst>
          </p:cNvPr>
          <p:cNvPicPr>
            <a:picLocks noChangeAspect="1"/>
          </p:cNvPicPr>
          <p:nvPr/>
        </p:nvPicPr>
        <p:blipFill>
          <a:blip r:embed="rId4"/>
          <a:stretch>
            <a:fillRect/>
          </a:stretch>
        </p:blipFill>
        <p:spPr>
          <a:xfrm>
            <a:off x="8640282" y="1942117"/>
            <a:ext cx="1730466" cy="172461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11" name="Picture 10">
            <a:extLst>
              <a:ext uri="{FF2B5EF4-FFF2-40B4-BE49-F238E27FC236}">
                <a16:creationId xmlns:a16="http://schemas.microsoft.com/office/drawing/2014/main" id="{E9BE7F23-7B4A-F86F-5F75-360A40801A73}"/>
              </a:ext>
            </a:extLst>
          </p:cNvPr>
          <p:cNvPicPr>
            <a:picLocks noChangeAspect="1"/>
          </p:cNvPicPr>
          <p:nvPr/>
        </p:nvPicPr>
        <p:blipFill>
          <a:blip r:embed="rId5"/>
          <a:stretch>
            <a:fillRect/>
          </a:stretch>
        </p:blipFill>
        <p:spPr>
          <a:xfrm>
            <a:off x="8660965" y="4654565"/>
            <a:ext cx="1718713" cy="172461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16" name="Arrow: Right 15">
            <a:extLst>
              <a:ext uri="{FF2B5EF4-FFF2-40B4-BE49-F238E27FC236}">
                <a16:creationId xmlns:a16="http://schemas.microsoft.com/office/drawing/2014/main" id="{E6BED1DF-8E10-BBD4-DD35-5FE762D0AE6B}"/>
              </a:ext>
            </a:extLst>
          </p:cNvPr>
          <p:cNvSpPr/>
          <p:nvPr/>
        </p:nvSpPr>
        <p:spPr>
          <a:xfrm>
            <a:off x="2547641" y="3866223"/>
            <a:ext cx="1524000" cy="4108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01C0AE80-A1F0-F7AC-ECCD-AEEE76734CFF}"/>
              </a:ext>
            </a:extLst>
          </p:cNvPr>
          <p:cNvSpPr/>
          <p:nvPr/>
        </p:nvSpPr>
        <p:spPr>
          <a:xfrm rot="19325327">
            <a:off x="7053963" y="3235961"/>
            <a:ext cx="1524000" cy="4108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7">
            <a:extLst>
              <a:ext uri="{FF2B5EF4-FFF2-40B4-BE49-F238E27FC236}">
                <a16:creationId xmlns:a16="http://schemas.microsoft.com/office/drawing/2014/main" id="{27C2459D-967D-5F20-F236-9483C2BE37AB}"/>
              </a:ext>
            </a:extLst>
          </p:cNvPr>
          <p:cNvSpPr/>
          <p:nvPr/>
        </p:nvSpPr>
        <p:spPr>
          <a:xfrm rot="1918185">
            <a:off x="7053963" y="4614074"/>
            <a:ext cx="1524000" cy="4108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A525EF0F-1CE7-2AD9-5505-F757136926F4}"/>
              </a:ext>
            </a:extLst>
          </p:cNvPr>
          <p:cNvSpPr txBox="1"/>
          <p:nvPr/>
        </p:nvSpPr>
        <p:spPr>
          <a:xfrm>
            <a:off x="8594957" y="1303050"/>
            <a:ext cx="1775791" cy="553998"/>
          </a:xfrm>
          <a:prstGeom prst="rect">
            <a:avLst/>
          </a:prstGeom>
          <a:noFill/>
        </p:spPr>
        <p:txBody>
          <a:bodyPr wrap="square" rtlCol="0">
            <a:spAutoFit/>
          </a:bodyPr>
          <a:lstStyle/>
          <a:p>
            <a:r>
              <a:rPr lang="en-US" sz="3000" b="1"/>
              <a:t>Approved</a:t>
            </a:r>
          </a:p>
        </p:txBody>
      </p:sp>
      <p:sp>
        <p:nvSpPr>
          <p:cNvPr id="21" name="TextBox 20">
            <a:extLst>
              <a:ext uri="{FF2B5EF4-FFF2-40B4-BE49-F238E27FC236}">
                <a16:creationId xmlns:a16="http://schemas.microsoft.com/office/drawing/2014/main" id="{BD622131-4889-7025-6EF1-5DB61FECE5BC}"/>
              </a:ext>
            </a:extLst>
          </p:cNvPr>
          <p:cNvSpPr txBox="1"/>
          <p:nvPr/>
        </p:nvSpPr>
        <p:spPr>
          <a:xfrm>
            <a:off x="8543365" y="4015498"/>
            <a:ext cx="2460369" cy="553998"/>
          </a:xfrm>
          <a:prstGeom prst="rect">
            <a:avLst/>
          </a:prstGeom>
          <a:noFill/>
        </p:spPr>
        <p:txBody>
          <a:bodyPr wrap="square" rtlCol="0">
            <a:spAutoFit/>
          </a:bodyPr>
          <a:lstStyle/>
          <a:p>
            <a:r>
              <a:rPr lang="en-US" sz="3000" b="1"/>
              <a:t>Not Approved</a:t>
            </a:r>
          </a:p>
        </p:txBody>
      </p:sp>
      <p:sp>
        <p:nvSpPr>
          <p:cNvPr id="22" name="TextBox 21">
            <a:extLst>
              <a:ext uri="{FF2B5EF4-FFF2-40B4-BE49-F238E27FC236}">
                <a16:creationId xmlns:a16="http://schemas.microsoft.com/office/drawing/2014/main" id="{0210A1C3-9B45-65A9-94B7-4B23CDED367A}"/>
              </a:ext>
            </a:extLst>
          </p:cNvPr>
          <p:cNvSpPr txBox="1"/>
          <p:nvPr/>
        </p:nvSpPr>
        <p:spPr>
          <a:xfrm>
            <a:off x="3750365" y="5483521"/>
            <a:ext cx="4346713" cy="646331"/>
          </a:xfrm>
          <a:prstGeom prst="rect">
            <a:avLst/>
          </a:prstGeom>
          <a:noFill/>
        </p:spPr>
        <p:txBody>
          <a:bodyPr wrap="square" rtlCol="0">
            <a:spAutoFit/>
          </a:bodyPr>
          <a:lstStyle/>
          <a:p>
            <a:r>
              <a:rPr lang="en-US" b="1"/>
              <a:t>What is the probability that an application with a score of 670 would be approved?</a:t>
            </a:r>
          </a:p>
        </p:txBody>
      </p:sp>
    </p:spTree>
    <p:extLst>
      <p:ext uri="{BB962C8B-B14F-4D97-AF65-F5344CB8AC3E}">
        <p14:creationId xmlns:p14="http://schemas.microsoft.com/office/powerpoint/2010/main" val="1558976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ppt_x"/>
                                          </p:val>
                                        </p:tav>
                                        <p:tav tm="100000">
                                          <p:val>
                                            <p:strVal val="#ppt_x"/>
                                          </p:val>
                                        </p:tav>
                                      </p:tavLst>
                                    </p:anim>
                                    <p:anim calcmode="lin" valueType="num">
                                      <p:cBhvr additive="base">
                                        <p:cTn id="2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ppt_x"/>
                                          </p:val>
                                        </p:tav>
                                        <p:tav tm="100000">
                                          <p:val>
                                            <p:strVal val="#ppt_x"/>
                                          </p:val>
                                        </p:tav>
                                      </p:tavLst>
                                    </p:anim>
                                    <p:anim calcmode="lin" valueType="num">
                                      <p:cBhvr additive="base">
                                        <p:cTn id="3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1"/>
                                        </p:tgtEl>
                                        <p:attrNameLst>
                                          <p:attrName>style.visibility</p:attrName>
                                        </p:attrNameLst>
                                      </p:cBhvr>
                                      <p:to>
                                        <p:strVal val="visible"/>
                                      </p:to>
                                    </p:set>
                                    <p:anim calcmode="lin" valueType="num">
                                      <p:cBhvr additive="base">
                                        <p:cTn id="49" dur="500" fill="hold"/>
                                        <p:tgtEl>
                                          <p:spTgt spid="11"/>
                                        </p:tgtEl>
                                        <p:attrNameLst>
                                          <p:attrName>ppt_x</p:attrName>
                                        </p:attrNameLst>
                                      </p:cBhvr>
                                      <p:tavLst>
                                        <p:tav tm="0">
                                          <p:val>
                                            <p:strVal val="#ppt_x"/>
                                          </p:val>
                                        </p:tav>
                                        <p:tav tm="100000">
                                          <p:val>
                                            <p:strVal val="#ppt_x"/>
                                          </p:val>
                                        </p:tav>
                                      </p:tavLst>
                                    </p:anim>
                                    <p:anim calcmode="lin" valueType="num">
                                      <p:cBhvr additive="base">
                                        <p:cTn id="5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additive="base">
                                        <p:cTn id="55" dur="500" fill="hold"/>
                                        <p:tgtEl>
                                          <p:spTgt spid="21"/>
                                        </p:tgtEl>
                                        <p:attrNameLst>
                                          <p:attrName>ppt_x</p:attrName>
                                        </p:attrNameLst>
                                      </p:cBhvr>
                                      <p:tavLst>
                                        <p:tav tm="0">
                                          <p:val>
                                            <p:strVal val="#ppt_x"/>
                                          </p:val>
                                        </p:tav>
                                        <p:tav tm="100000">
                                          <p:val>
                                            <p:strVal val="#ppt_x"/>
                                          </p:val>
                                        </p:tav>
                                      </p:tavLst>
                                    </p:anim>
                                    <p:anim calcmode="lin" valueType="num">
                                      <p:cBhvr additive="base">
                                        <p:cTn id="56"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22">
                                            <p:txEl>
                                              <p:pRg st="0" end="0"/>
                                            </p:txEl>
                                          </p:spTgt>
                                        </p:tgtEl>
                                        <p:attrNameLst>
                                          <p:attrName>style.visibility</p:attrName>
                                        </p:attrNameLst>
                                      </p:cBhvr>
                                      <p:to>
                                        <p:strVal val="visible"/>
                                      </p:to>
                                    </p:set>
                                    <p:anim calcmode="lin" valueType="num">
                                      <p:cBhvr additive="base">
                                        <p:cTn id="61" dur="500" fill="hold"/>
                                        <p:tgtEl>
                                          <p:spTgt spid="22">
                                            <p:txEl>
                                              <p:pRg st="0" end="0"/>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2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B0AFC-413F-FA3A-6874-C51CCC64F682}"/>
              </a:ext>
            </a:extLst>
          </p:cNvPr>
          <p:cNvSpPr>
            <a:spLocks noGrp="1"/>
          </p:cNvSpPr>
          <p:nvPr>
            <p:ph type="title"/>
          </p:nvPr>
        </p:nvSpPr>
        <p:spPr/>
        <p:txBody>
          <a:bodyPr/>
          <a:lstStyle/>
          <a:p>
            <a:r>
              <a:rPr lang="en-US"/>
              <a:t>Why Not Other Regression Methods?</a:t>
            </a:r>
          </a:p>
        </p:txBody>
      </p:sp>
      <p:sp>
        <p:nvSpPr>
          <p:cNvPr id="3" name="Content Placeholder 2">
            <a:extLst>
              <a:ext uri="{FF2B5EF4-FFF2-40B4-BE49-F238E27FC236}">
                <a16:creationId xmlns:a16="http://schemas.microsoft.com/office/drawing/2014/main" id="{4835507F-9DAF-C009-7770-D5947DAE7690}"/>
              </a:ext>
            </a:extLst>
          </p:cNvPr>
          <p:cNvSpPr>
            <a:spLocks noGrp="1"/>
          </p:cNvSpPr>
          <p:nvPr>
            <p:ph idx="1"/>
          </p:nvPr>
        </p:nvSpPr>
        <p:spPr/>
        <p:txBody>
          <a:bodyPr>
            <a:normAutofit/>
          </a:bodyPr>
          <a:lstStyle/>
          <a:p>
            <a:pPr marL="0" indent="0">
              <a:buNone/>
            </a:pPr>
            <a:r>
              <a:rPr lang="en-US"/>
              <a:t>Why other regression procedures will not work: </a:t>
            </a:r>
          </a:p>
          <a:p>
            <a:pPr lvl="1"/>
            <a:r>
              <a:rPr lang="en-US"/>
              <a:t>Simple linear regression is one quantitative variable predicting another </a:t>
            </a:r>
          </a:p>
          <a:p>
            <a:pPr lvl="1"/>
            <a:r>
              <a:rPr lang="en-US"/>
              <a:t>Multiple regression is a simple linear regression with more independent variables </a:t>
            </a:r>
          </a:p>
          <a:p>
            <a:pPr lvl="1"/>
            <a:r>
              <a:rPr lang="en-US"/>
              <a:t>Nonlinear regression is still two quantitative variables, but the data is curvilinear. </a:t>
            </a:r>
          </a:p>
          <a:p>
            <a:pPr marL="0" indent="0">
              <a:buNone/>
            </a:pPr>
            <a:r>
              <a:rPr lang="en-US"/>
              <a:t>Running a typical linear regression, in the same way, has major problems: </a:t>
            </a:r>
          </a:p>
          <a:p>
            <a:pPr lvl="1"/>
            <a:r>
              <a:rPr lang="en-US"/>
              <a:t>Binary data does not have a normal distribution, which is a condition needed for most other types of regression </a:t>
            </a:r>
          </a:p>
          <a:p>
            <a:pPr lvl="1"/>
            <a:r>
              <a:rPr lang="en-US"/>
              <a:t>Predicted values of the DV can be beyond 0 and 1 which violates the definition of probability </a:t>
            </a:r>
          </a:p>
        </p:txBody>
      </p:sp>
    </p:spTree>
    <p:extLst>
      <p:ext uri="{BB962C8B-B14F-4D97-AF65-F5344CB8AC3E}">
        <p14:creationId xmlns:p14="http://schemas.microsoft.com/office/powerpoint/2010/main" val="285904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anim calcmode="lin" valueType="num">
                                      <p:cBhvr>
                                        <p:cTn id="2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1000"/>
                                        <p:tgtEl>
                                          <p:spTgt spid="3">
                                            <p:txEl>
                                              <p:pRg st="5" end="5"/>
                                            </p:txEl>
                                          </p:spTgt>
                                        </p:tgtEl>
                                      </p:cBhvr>
                                    </p:animEffect>
                                    <p:anim calcmode="lin" valueType="num">
                                      <p:cBhvr>
                                        <p:cTn id="3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fade">
                                      <p:cBhvr>
                                        <p:cTn id="39" dur="1000"/>
                                        <p:tgtEl>
                                          <p:spTgt spid="3">
                                            <p:txEl>
                                              <p:pRg st="6" end="6"/>
                                            </p:txEl>
                                          </p:spTgt>
                                        </p:tgtEl>
                                      </p:cBhvr>
                                    </p:animEffect>
                                    <p:anim calcmode="lin" valueType="num">
                                      <p:cBhvr>
                                        <p:cTn id="4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2512F-29E4-A81F-15D3-ABCCD749C5DA}"/>
              </a:ext>
            </a:extLst>
          </p:cNvPr>
          <p:cNvSpPr>
            <a:spLocks noGrp="1"/>
          </p:cNvSpPr>
          <p:nvPr>
            <p:ph type="title"/>
          </p:nvPr>
        </p:nvSpPr>
        <p:spPr/>
        <p:txBody>
          <a:bodyPr/>
          <a:lstStyle/>
          <a:p>
            <a:r>
              <a:rPr lang="en-US"/>
              <a:t>Probability Review</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B3869FB-E2F0-F6E4-F7D6-66D8BEBC0BC7}"/>
                  </a:ext>
                </a:extLst>
              </p:cNvPr>
              <p:cNvSpPr>
                <a:spLocks noGrp="1"/>
              </p:cNvSpPr>
              <p:nvPr>
                <p:ph idx="1"/>
              </p:nvPr>
            </p:nvSpPr>
            <p:spPr/>
            <p:txBody>
              <a:bodyPr/>
              <a:lstStyle/>
              <a:p>
                <a:pPr marL="0" indent="0">
                  <a:buNone/>
                </a:pPr>
                <a:endParaRPr lang="en-US"/>
              </a:p>
              <a:p>
                <a:pPr marL="0" marR="0" indent="0" algn="just">
                  <a:lnSpc>
                    <a:spcPct val="150000"/>
                  </a:lnSpc>
                  <a:spcBef>
                    <a:spcPts val="0"/>
                  </a:spcBef>
                  <a:spcAft>
                    <a:spcPts val="0"/>
                  </a:spcAft>
                  <a:buNone/>
                </a:pPr>
                <a:r>
                  <a:rPr lang="en-US"/>
                  <a:t>                                     </a:t>
                </a:r>
                <a:r>
                  <a:rPr lang="en-US" sz="2400">
                    <a:solidFill>
                      <a:srgbClr val="000000"/>
                    </a:solidFill>
                    <a:latin typeface="Times New Roman" panose="02020603050405020304" pitchFamily="18" charset="0"/>
                    <a:ea typeface="Times New Roman" panose="02020603050405020304" pitchFamily="18" charset="0"/>
                  </a:rPr>
                  <a:t>P</a:t>
                </a:r>
                <a:r>
                  <a:rPr lang="en-US" sz="1800">
                    <a:solidFill>
                      <a:srgbClr val="000000"/>
                    </a:solidFill>
                    <a:effectLst/>
                    <a:latin typeface="Times New Roman" panose="02020603050405020304" pitchFamily="18" charset="0"/>
                    <a:ea typeface="Times New Roman" panose="02020603050405020304" pitchFamily="18" charset="0"/>
                  </a:rPr>
                  <a:t> = </a:t>
                </a:r>
                <a14:m>
                  <m:oMath xmlns:m="http://schemas.openxmlformats.org/officeDocument/2006/math">
                    <m:f>
                      <m:fPr>
                        <m:ctrlPr>
                          <a:rPr lang="en-US" i="1">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n-US" i="1">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t>𝑂𝑢𝑡𝑐𝑜𝑚𝑒𝑜𝑓</m:t>
                        </m:r>
                        <m:r>
                          <a:rPr lang="en-US" i="1">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i="1">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t>𝐼𝑛𝑡𝑒𝑟𝑒𝑠𝑡</m:t>
                        </m:r>
                        <m:r>
                          <a:rPr lang="en-US" i="1">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t> </m:t>
                        </m:r>
                      </m:num>
                      <m:den>
                        <m:r>
                          <a:rPr lang="en-US" i="1">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t>𝐴𝑙𝑙</m:t>
                        </m:r>
                        <m:r>
                          <a:rPr lang="en-US" i="1">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i="1">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t>𝑝𝑜𝑠𝑠𝑖𝑏𝑙𝑒</m:t>
                        </m:r>
                        <m:r>
                          <a:rPr lang="en-US" i="1">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i="1">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t>𝑜𝑢𝑡𝑐𝑜𝑚𝑒𝑠</m:t>
                        </m:r>
                      </m:den>
                    </m:f>
                  </m:oMath>
                </a14:m>
                <a:endParaRPr lang="en-US">
                  <a:latin typeface="Arial" panose="020B0604020202020204" pitchFamily="34" charset="0"/>
                  <a:ea typeface="Arial" panose="020B0604020202020204" pitchFamily="34" charset="0"/>
                </a:endParaRPr>
              </a:p>
              <a:p>
                <a:pPr marL="0" marR="0" indent="0" algn="just">
                  <a:lnSpc>
                    <a:spcPct val="150000"/>
                  </a:lnSpc>
                  <a:spcBef>
                    <a:spcPts val="0"/>
                  </a:spcBef>
                  <a:spcAft>
                    <a:spcPts val="0"/>
                  </a:spcAft>
                  <a:buNone/>
                </a:pPr>
                <a:r>
                  <a:rPr lang="en-US">
                    <a:latin typeface="Arial" panose="020B0604020202020204" pitchFamily="34" charset="0"/>
                    <a:ea typeface="Arial" panose="020B0604020202020204" pitchFamily="34" charset="0"/>
                  </a:rPr>
                  <a:t>Example: fair coin flip</a:t>
                </a:r>
              </a:p>
              <a:p>
                <a:pPr marL="0" marR="0" indent="0" algn="ctr">
                  <a:lnSpc>
                    <a:spcPct val="150000"/>
                  </a:lnSpc>
                  <a:spcBef>
                    <a:spcPts val="0"/>
                  </a:spcBef>
                  <a:spcAft>
                    <a:spcPts val="0"/>
                  </a:spcAft>
                  <a:buNone/>
                </a:pPr>
                <a:r>
                  <a:rPr lang="en-US">
                    <a:effectLst/>
                    <a:latin typeface="Arial" panose="020B0604020202020204" pitchFamily="34" charset="0"/>
                    <a:ea typeface="Arial" panose="020B0604020202020204" pitchFamily="34" charset="0"/>
                  </a:rPr>
                  <a:t>P(heads) = </a:t>
                </a:r>
                <a14:m>
                  <m:oMath xmlns:m="http://schemas.openxmlformats.org/officeDocument/2006/math">
                    <m:f>
                      <m:fPr>
                        <m:ctrlPr>
                          <a:rPr lang="en-US" i="1" smtClean="0">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n-US" b="0" i="1" smtClean="0">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t>1</m:t>
                        </m:r>
                      </m:num>
                      <m:den>
                        <m:r>
                          <a:rPr lang="en-US" b="0" i="1" smtClean="0">
                            <a:solidFill>
                              <a:srgbClr val="000000"/>
                            </a:solidFill>
                            <a:effectLst/>
                            <a:latin typeface="Cambria Math" panose="02040503050406030204" pitchFamily="18" charset="0"/>
                            <a:ea typeface="Times New Roman" panose="02020603050405020304" pitchFamily="18" charset="0"/>
                            <a:cs typeface="Times New Roman" panose="02020603050405020304" pitchFamily="18" charset="0"/>
                          </a:rPr>
                          <m:t>2</m:t>
                        </m:r>
                      </m:den>
                    </m:f>
                  </m:oMath>
                </a14:m>
                <a:r>
                  <a:rPr lang="en-US">
                    <a:effectLst/>
                    <a:latin typeface="Arial" panose="020B0604020202020204" pitchFamily="34" charset="0"/>
                    <a:ea typeface="Arial" panose="020B0604020202020204" pitchFamily="34" charset="0"/>
                  </a:rPr>
                  <a:t>  = 0.5</a:t>
                </a:r>
              </a:p>
              <a:p>
                <a:pPr marL="0" marR="0" indent="0" algn="ctr">
                  <a:lnSpc>
                    <a:spcPct val="150000"/>
                  </a:lnSpc>
                  <a:spcBef>
                    <a:spcPts val="0"/>
                  </a:spcBef>
                  <a:spcAft>
                    <a:spcPts val="0"/>
                  </a:spcAft>
                  <a:buNone/>
                </a:pPr>
                <a:endParaRPr lang="en-US">
                  <a:effectLst/>
                  <a:latin typeface="Arial" panose="020B0604020202020204" pitchFamily="34" charset="0"/>
                  <a:ea typeface="Arial" panose="020B0604020202020204" pitchFamily="34" charset="0"/>
                </a:endParaRPr>
              </a:p>
            </p:txBody>
          </p:sp>
        </mc:Choice>
        <mc:Fallback xmlns="">
          <p:sp>
            <p:nvSpPr>
              <p:cNvPr id="3" name="Content Placeholder 2">
                <a:extLst>
                  <a:ext uri="{FF2B5EF4-FFF2-40B4-BE49-F238E27FC236}">
                    <a16:creationId xmlns:a16="http://schemas.microsoft.com/office/drawing/2014/main" id="{8B3869FB-E2F0-F6E4-F7D6-66D8BEBC0BC7}"/>
                  </a:ext>
                </a:extLst>
              </p:cNvPr>
              <p:cNvSpPr>
                <a:spLocks noGrp="1" noRot="1" noChangeAspect="1" noMove="1" noResize="1" noEditPoints="1" noAdjustHandles="1" noChangeArrowheads="1" noChangeShapeType="1" noTextEdit="1"/>
              </p:cNvSpPr>
              <p:nvPr>
                <p:ph idx="1"/>
              </p:nvPr>
            </p:nvSpPr>
            <p:spPr>
              <a:blipFill>
                <a:blip r:embed="rId2"/>
                <a:stretch>
                  <a:fillRect l="-928"/>
                </a:stretch>
              </a:blipFill>
            </p:spPr>
            <p:txBody>
              <a:bodyPr/>
              <a:lstStyle/>
              <a:p>
                <a:r>
                  <a:rPr lang="en-US">
                    <a:noFill/>
                  </a:rPr>
                  <a:t> </a:t>
                </a:r>
              </a:p>
            </p:txBody>
          </p:sp>
        </mc:Fallback>
      </mc:AlternateContent>
    </p:spTree>
    <p:extLst>
      <p:ext uri="{BB962C8B-B14F-4D97-AF65-F5344CB8AC3E}">
        <p14:creationId xmlns:p14="http://schemas.microsoft.com/office/powerpoint/2010/main" val="731169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additive="base">
                                        <p:cTn id="1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20CE657B2678F94A8808EA68A4FF70D5" ma:contentTypeVersion="13" ma:contentTypeDescription="Utwórz nowy dokument." ma:contentTypeScope="" ma:versionID="f4a7abc035be4209922a1cf543ce958d">
  <xsd:schema xmlns:xsd="http://www.w3.org/2001/XMLSchema" xmlns:xs="http://www.w3.org/2001/XMLSchema" xmlns:p="http://schemas.microsoft.com/office/2006/metadata/properties" xmlns:ns3="ea72838d-b024-4104-af40-31fef5c4f0c1" xmlns:ns4="76e33f1e-2443-461c-9559-732cd04688bb" targetNamespace="http://schemas.microsoft.com/office/2006/metadata/properties" ma:root="true" ma:fieldsID="928d2361788f9f3a820b4e01f9c540d4" ns3:_="" ns4:_="">
    <xsd:import namespace="ea72838d-b024-4104-af40-31fef5c4f0c1"/>
    <xsd:import namespace="76e33f1e-2443-461c-9559-732cd04688bb"/>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ServiceAutoTags" minOccurs="0"/>
                <xsd:element ref="ns3:MediaServiceOCR" minOccurs="0"/>
                <xsd:element ref="ns3:MediaServiceGenerationTime" minOccurs="0"/>
                <xsd:element ref="ns3:MediaServiceEventHashCode"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a72838d-b024-4104-af40-31fef5c4f0c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6e33f1e-2443-461c-9559-732cd04688bb" elementFormDefault="qualified">
    <xsd:import namespace="http://schemas.microsoft.com/office/2006/documentManagement/types"/>
    <xsd:import namespace="http://schemas.microsoft.com/office/infopath/2007/PartnerControls"/>
    <xsd:element name="SharedWithUsers" ma:index="12" nillable="true" ma:displayName="Udostępniani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Udostępnione dla — szczegóły" ma:internalName="SharedWithDetails" ma:readOnly="true">
      <xsd:simpleType>
        <xsd:restriction base="dms:Note">
          <xsd:maxLength value="255"/>
        </xsd:restriction>
      </xsd:simpleType>
    </xsd:element>
    <xsd:element name="SharingHintHash" ma:index="14" nillable="true" ma:displayName="Skrót wskazówki dotyczącej udostępniania"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 zawartości"/>
        <xsd:element ref="dc:title" minOccurs="0" maxOccurs="1" ma:index="4" ma:displayName="Tytuł"/>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74FD3AA-3466-4BFE-8267-6EC380C69C4A}">
  <ds:schemaRefs>
    <ds:schemaRef ds:uri="76e33f1e-2443-461c-9559-732cd04688bb"/>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ea72838d-b024-4104-af40-31fef5c4f0c1"/>
    <ds:schemaRef ds:uri="http://www.w3.org/XML/1998/namespace"/>
  </ds:schemaRefs>
</ds:datastoreItem>
</file>

<file path=customXml/itemProps2.xml><?xml version="1.0" encoding="utf-8"?>
<ds:datastoreItem xmlns:ds="http://schemas.openxmlformats.org/officeDocument/2006/customXml" ds:itemID="{24BB4E30-808B-431C-B9B8-992951677069}">
  <ds:schemaRefs>
    <ds:schemaRef ds:uri="76e33f1e-2443-461c-9559-732cd04688bb"/>
    <ds:schemaRef ds:uri="ea72838d-b024-4104-af40-31fef5c4f0c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B6EC9E6-2340-48D2-8B1B-C30C2B863ED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TotalTime>
  <Words>1789</Words>
  <Application>Microsoft Office PowerPoint</Application>
  <PresentationFormat>Widescreen</PresentationFormat>
  <Paragraphs>211</Paragraphs>
  <Slides>34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Cambria Math</vt:lpstr>
      <vt:lpstr>Times New Roman</vt:lpstr>
      <vt:lpstr>Office Theme</vt:lpstr>
      <vt:lpstr>Logistic Regression</vt:lpstr>
      <vt:lpstr>First-Time Home Buyer</vt:lpstr>
      <vt:lpstr>First-Time Home Buyer</vt:lpstr>
      <vt:lpstr>Model Data</vt:lpstr>
      <vt:lpstr>Scatterplot of Approve vs FICOscore</vt:lpstr>
      <vt:lpstr>What is Logistic Regression</vt:lpstr>
      <vt:lpstr>Understanding the Process</vt:lpstr>
      <vt:lpstr>Why Not Other Regression Methods?</vt:lpstr>
      <vt:lpstr>Probability Review</vt:lpstr>
      <vt:lpstr>What are The ODDS</vt:lpstr>
      <vt:lpstr>ODDS Ratio</vt:lpstr>
      <vt:lpstr>ODDS Ratio in Logistic Regression</vt:lpstr>
      <vt:lpstr>A Warning</vt:lpstr>
      <vt:lpstr>Bringing Back Bernoulli</vt:lpstr>
      <vt:lpstr>What is the Logit?</vt:lpstr>
      <vt:lpstr>PowerPoint Presentation</vt:lpstr>
      <vt:lpstr>What is the Inverse Logit?</vt:lpstr>
      <vt:lpstr>PowerPoint Presentation</vt:lpstr>
      <vt:lpstr>PowerPoint Presentation</vt:lpstr>
      <vt:lpstr>Estimated Regression Equation</vt:lpstr>
      <vt:lpstr>Model Data</vt:lpstr>
      <vt:lpstr>Binary Logistic Regression: Approve vs FICO Score</vt:lpstr>
      <vt:lpstr>Binary Logistic Regression: Approve vs FICOscore</vt:lpstr>
      <vt:lpstr>Calculate the ODDs Ratio</vt:lpstr>
      <vt:lpstr>Estimated Probabilities</vt:lpstr>
      <vt:lpstr>Odds Ratio for Any 90-point FICO Increase</vt:lpstr>
      <vt:lpstr>Effect of Improving FICO Score</vt:lpstr>
      <vt:lpstr>Effect of Improving FICO Score</vt:lpstr>
      <vt:lpstr>FICO FOR EVEN ODDS(50/50)</vt:lpstr>
      <vt:lpstr>FICO FOR ODDS ODDS(.75/.25)</vt:lpstr>
      <vt:lpstr>Advantages and Disadvantages</vt:lpstr>
      <vt:lpstr>Reference</vt:lpstr>
      <vt:lpstr>PowerPoint Presentation</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Logistic Regression</dc:title>
  <dc:creator>Ali Amir (STUD)</dc:creator>
  <cp:lastModifiedBy>Ali Amir (STUD)</cp:lastModifiedBy>
  <cp:revision>2</cp:revision>
  <dcterms:created xsi:type="dcterms:W3CDTF">2022-11-11T23:02:30Z</dcterms:created>
  <dcterms:modified xsi:type="dcterms:W3CDTF">2022-11-30T17:55:41Z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0x01010020CE657B2678F94A8808EA68A4FF70D5</vt:lpwstr>
  </property>
</Properties>
</file>

<file path=docProps/thumbnail.jpeg>
</file>